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0"/>
  </p:notesMasterIdLst>
  <p:handoutMasterIdLst>
    <p:handoutMasterId r:id="rId71"/>
  </p:handoutMasterIdLst>
  <p:sldIdLst>
    <p:sldId id="256" r:id="rId3"/>
    <p:sldId id="374" r:id="rId4"/>
    <p:sldId id="418" r:id="rId5"/>
    <p:sldId id="403" r:id="rId6"/>
    <p:sldId id="419" r:id="rId7"/>
    <p:sldId id="523" r:id="rId8"/>
    <p:sldId id="524" r:id="rId9"/>
    <p:sldId id="525" r:id="rId10"/>
    <p:sldId id="526" r:id="rId11"/>
    <p:sldId id="527" r:id="rId12"/>
    <p:sldId id="528" r:id="rId13"/>
    <p:sldId id="420" r:id="rId14"/>
    <p:sldId id="421" r:id="rId15"/>
    <p:sldId id="407" r:id="rId16"/>
    <p:sldId id="412" r:id="rId17"/>
    <p:sldId id="408" r:id="rId18"/>
    <p:sldId id="411" r:id="rId19"/>
    <p:sldId id="410" r:id="rId20"/>
    <p:sldId id="409" r:id="rId21"/>
    <p:sldId id="417" r:id="rId22"/>
    <p:sldId id="426" r:id="rId23"/>
    <p:sldId id="425" r:id="rId24"/>
    <p:sldId id="427" r:id="rId25"/>
    <p:sldId id="428" r:id="rId26"/>
    <p:sldId id="445" r:id="rId27"/>
    <p:sldId id="430" r:id="rId28"/>
    <p:sldId id="446" r:id="rId29"/>
    <p:sldId id="447" r:id="rId30"/>
    <p:sldId id="448" r:id="rId31"/>
    <p:sldId id="530" r:id="rId32"/>
    <p:sldId id="257" r:id="rId33"/>
    <p:sldId id="457" r:id="rId34"/>
    <p:sldId id="481" r:id="rId35"/>
    <p:sldId id="458" r:id="rId36"/>
    <p:sldId id="459" r:id="rId37"/>
    <p:sldId id="460" r:id="rId38"/>
    <p:sldId id="461" r:id="rId39"/>
    <p:sldId id="462" r:id="rId40"/>
    <p:sldId id="463" r:id="rId41"/>
    <p:sldId id="473" r:id="rId42"/>
    <p:sldId id="519" r:id="rId43"/>
    <p:sldId id="464" r:id="rId44"/>
    <p:sldId id="466" r:id="rId45"/>
    <p:sldId id="467" r:id="rId46"/>
    <p:sldId id="475" r:id="rId47"/>
    <p:sldId id="476" r:id="rId48"/>
    <p:sldId id="480" r:id="rId49"/>
    <p:sldId id="479" r:id="rId50"/>
    <p:sldId id="468" r:id="rId51"/>
    <p:sldId id="485" r:id="rId52"/>
    <p:sldId id="486" r:id="rId53"/>
    <p:sldId id="415" r:id="rId54"/>
    <p:sldId id="404" r:id="rId55"/>
    <p:sldId id="505" r:id="rId56"/>
    <p:sldId id="503" r:id="rId57"/>
    <p:sldId id="511" r:id="rId58"/>
    <p:sldId id="510" r:id="rId59"/>
    <p:sldId id="509" r:id="rId60"/>
    <p:sldId id="508" r:id="rId61"/>
    <p:sldId id="507" r:id="rId62"/>
    <p:sldId id="517" r:id="rId63"/>
    <p:sldId id="531" r:id="rId64"/>
    <p:sldId id="413" r:id="rId65"/>
    <p:sldId id="520" r:id="rId66"/>
    <p:sldId id="522" r:id="rId67"/>
    <p:sldId id="422" r:id="rId68"/>
    <p:sldId id="423" r:id="rId6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D3ED"/>
    <a:srgbClr val="CCECFF"/>
    <a:srgbClr val="F2F8EE"/>
    <a:srgbClr val="FFF7E1"/>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95915" autoAdjust="0"/>
  </p:normalViewPr>
  <p:slideViewPr>
    <p:cSldViewPr snapToGrid="0" snapToObjects="1">
      <p:cViewPr>
        <p:scale>
          <a:sx n="66" d="100"/>
          <a:sy n="66" d="100"/>
        </p:scale>
        <p:origin x="-4" y="-108"/>
      </p:cViewPr>
      <p:guideLst>
        <p:guide orient="horz" pos="2065"/>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notesMaster" Target="notesMasters/notesMaster1.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ome/toufani/Documents/PLN/OJT/Aktifitas-OJT/Minggu%20|%2009%20-02%20|%20HARPRO_rele_diff_ref_GI_Rungkut/loladata_relay_diff_rungku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0" i="0" u="none" strike="noStrike" kern="1200" spc="0" baseline="0">
                <a:solidFill>
                  <a:schemeClr val="tx1">
                    <a:lumMod val="65000"/>
                    <a:lumOff val="35000"/>
                  </a:schemeClr>
                </a:solidFill>
                <a:latin typeface="+mn-lt"/>
                <a:ea typeface="+mn-ea"/>
                <a:cs typeface="+mn-cs"/>
              </a:defRPr>
            </a:pPr>
            <a:r>
              <a:rPr lang="en-US" altLang="en-US" sz="1200" b="1"/>
              <a:t>Kurva Karakteristik Relay Diferential Trafo</a:t>
            </a:r>
            <a:endParaRPr lang="en-US" altLang="en-US" sz="1200" b="1"/>
          </a:p>
        </c:rich>
      </c:tx>
      <c:layout/>
      <c:overlay val="0"/>
      <c:spPr>
        <a:noFill/>
        <a:ln>
          <a:noFill/>
        </a:ln>
        <a:effectLst/>
      </c:spPr>
    </c:title>
    <c:autoTitleDeleted val="0"/>
    <c:plotArea>
      <c:layout/>
      <c:lineChart>
        <c:grouping val="stacke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[loladata_relay_diff_rungkut.xlsx]Sheet1!$B$21:$K$21</c:f>
              <c:numCache>
                <c:formatCode>0.000_ </c:formatCode>
                <c:ptCount val="10"/>
                <c:pt idx="0" c:formatCode="0.000_ ">
                  <c:v>0.150688420258492</c:v>
                </c:pt>
                <c:pt idx="1" c:formatCode="0.000_ ">
                  <c:v>0.276550778941831</c:v>
                </c:pt>
                <c:pt idx="2" c:formatCode="0.000_ ">
                  <c:v>0.404145188432738</c:v>
                </c:pt>
                <c:pt idx="3" c:formatCode="0.000_ ">
                  <c:v>0.530007547116076</c:v>
                </c:pt>
                <c:pt idx="4" c:formatCode="0.000_ ">
                  <c:v>0.657601956606984</c:v>
                </c:pt>
                <c:pt idx="5" c:formatCode="0.000_ ">
                  <c:v>0.912790775588798</c:v>
                </c:pt>
                <c:pt idx="6" c:formatCode="0.000_ ">
                  <c:v>1.04731338830998</c:v>
                </c:pt>
                <c:pt idx="7" c:formatCode="0.000_ ">
                  <c:v>1.19569240749172</c:v>
                </c:pt>
                <c:pt idx="8" c:formatCode="0.000_ ">
                  <c:v>1.91911229478632</c:v>
                </c:pt>
                <c:pt idx="9" c:formatCode="0.000_ ">
                  <c:v>2.34231004210231</c:v>
                </c:pt>
              </c:numCache>
            </c:numRef>
          </c:cat>
          <c:val>
            <c:numRef>
              <c:f>[loladata_relay_diff_rungkut.xlsx]Sheet1!$B$20:$K$20</c:f>
              <c:numCache>
                <c:formatCode>0.000_ </c:formatCode>
                <c:ptCount val="10"/>
                <c:pt idx="0">
                  <c:v>0.301376840516985</c:v>
                </c:pt>
                <c:pt idx="1">
                  <c:v>0.299067439440226</c:v>
                </c:pt>
                <c:pt idx="2">
                  <c:v>0.300222139978606</c:v>
                </c:pt>
                <c:pt idx="3">
                  <c:v>0.297912738901847</c:v>
                </c:pt>
                <c:pt idx="4">
                  <c:v>0.299067439440226</c:v>
                </c:pt>
                <c:pt idx="5">
                  <c:v>0.301376840516985</c:v>
                </c:pt>
                <c:pt idx="6">
                  <c:v>0.316387947515915</c:v>
                </c:pt>
                <c:pt idx="7">
                  <c:v>0.359111867435947</c:v>
                </c:pt>
                <c:pt idx="8">
                  <c:v>0.789815168251408</c:v>
                </c:pt>
                <c:pt idx="9">
                  <c:v>1.12814242599653</c:v>
                </c:pt>
              </c:numCache>
            </c:numRef>
          </c:val>
          <c:smooth val="0"/>
        </c:ser>
        <c:dLbls>
          <c:showLegendKey val="0"/>
          <c:showVal val="1"/>
          <c:showCatName val="0"/>
          <c:showSerName val="0"/>
          <c:showPercent val="0"/>
          <c:showBubbleSize val="0"/>
        </c:dLbls>
        <c:marker val="1"/>
        <c:smooth val="0"/>
        <c:axId val="810158239"/>
        <c:axId val="300203626"/>
      </c:lineChart>
      <c:catAx>
        <c:axId val="810158239"/>
        <c:scaling>
          <c:orientation val="minMax"/>
        </c:scaling>
        <c:delete val="0"/>
        <c:axPos val="b"/>
        <c:title>
          <c:tx>
            <c:rich>
              <a:bodyPr rot="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US" altLang="en-US" b="1"/>
                  <a:t>I restrain (PU)</a:t>
                </a:r>
                <a:endParaRPr lang="en-US" altLang="en-US" b="1"/>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300203626"/>
        <c:crosses val="autoZero"/>
        <c:auto val="1"/>
        <c:lblAlgn val="ctr"/>
        <c:lblOffset val="100"/>
        <c:noMultiLvlLbl val="0"/>
      </c:catAx>
      <c:valAx>
        <c:axId val="30020362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US" altLang="en-US" b="1"/>
                  <a:t>I diff (PU)</a:t>
                </a:r>
                <a:endParaRPr lang="en-US" altLang="en-US" b="1"/>
              </a:p>
            </c:rich>
          </c:tx>
          <c:layout/>
          <c:overlay val="0"/>
          <c:spPr>
            <a:noFill/>
            <a:ln>
              <a:noFill/>
            </a:ln>
            <a:effectLst/>
          </c:spPr>
        </c:title>
        <c:numFmt formatCode="0.000_ "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10158239"/>
        <c:crosses val="autoZero"/>
        <c:crossBetween val="between"/>
      </c:valAx>
      <c:spPr>
        <a:noFill/>
        <a:ln>
          <a:noFill/>
        </a:ln>
        <a:effectLst/>
      </c:spPr>
    </c:plotArea>
    <c:plotVisOnly val="1"/>
    <c:dispBlanksAs val="zero"/>
    <c:showDLblsOverMax val="0"/>
  </c:chart>
  <c:spPr>
    <a:solidFill>
      <a:schemeClr val="bg1"/>
    </a:solidFill>
    <a:ln w="9525" cap="flat" cmpd="sng" algn="ctr">
      <a:solidFill>
        <a:schemeClr val="tx1">
          <a:lumMod val="15000"/>
          <a:lumOff val="8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A1AB500-9153-4F56-A74E-A4E86538C381}" type="datetimeFigureOut">
              <a:rPr lang="en-US" smtClean="0"/>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A71D703-25FE-4601-8D43-FD655BADA2B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1E886A0-4131-4D85-A07C-A9CC63642963}" type="datetimeFigureOut">
              <a:rPr lang="en-US" smtClean="0"/>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D16A389-4A5C-4942-8BF9-60C3F9D74DC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5">
                <a:solidFill>
                  <a:schemeClr val="bg1"/>
                </a:solidFill>
              </a:defRPr>
            </a:lvl1pPr>
          </a:lstStyle>
          <a:p>
            <a:r>
              <a:rPr lang="en-US" sz="1600" dirty="0">
                <a:latin typeface="Myriad Pro" charset="0"/>
                <a:ea typeface="Myriad Pro" charset="0"/>
                <a:cs typeface="Myriad Pro" charset="0"/>
              </a:rPr>
              <a:t>XX XXXXXXX XXXX</a:t>
            </a:r>
            <a:endParaRPr lang="en-US" sz="1600" dirty="0">
              <a:latin typeface="Myriad Pro" charset="0"/>
              <a:ea typeface="Myriad Pro" charset="0"/>
              <a:cs typeface="Myriad Pro" charset="0"/>
            </a:endParaRP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400">
                <a:solidFill>
                  <a:schemeClr val="bg1"/>
                </a:solidFill>
              </a:defRPr>
            </a:lvl1pPr>
          </a:lstStyle>
          <a:p>
            <a:r>
              <a:rPr lang="en-US" sz="1465" dirty="0" err="1">
                <a:latin typeface="Myriad Pro" charset="0"/>
                <a:ea typeface="Myriad Pro" charset="0"/>
                <a:cs typeface="Myriad Pro" charset="0"/>
              </a:rPr>
              <a:t>Dipresentasikan</a:t>
            </a:r>
            <a:r>
              <a:rPr lang="en-US" sz="1465" dirty="0">
                <a:latin typeface="Myriad Pro" charset="0"/>
                <a:ea typeface="Myriad Pro" charset="0"/>
                <a:cs typeface="Myriad Pro" charset="0"/>
              </a:rPr>
              <a:t> </a:t>
            </a:r>
            <a:r>
              <a:rPr lang="en-US" sz="1465" dirty="0" err="1" smtClean="0">
                <a:latin typeface="Myriad Pro" charset="0"/>
                <a:ea typeface="Myriad Pro" charset="0"/>
                <a:cs typeface="Myriad Pro" charset="0"/>
              </a:rPr>
              <a:t>oleh</a:t>
            </a:r>
            <a:endParaRPr lang="en-US" sz="1465"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smtClean="0"/>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endParaRPr lang="en-US" sz="4000" b="1" dirty="0">
              <a:solidFill>
                <a:schemeClr val="bg1"/>
              </a:solidFill>
              <a:latin typeface="Myriad Pro" charset="0"/>
              <a:ea typeface="Myriad Pro" charset="0"/>
              <a:cs typeface="Myriad Pro"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noAutofit/>
          </a:bodyPr>
          <a:lstStyle/>
          <a:p>
            <a:pPr algn="ctr"/>
            <a:endParaRPr lang="en-US" sz="1905">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endParaRPr lang="en-US"/>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endParaRPr lang="en-US" dirty="0"/>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lang="en-US" sz="1905" b="0" i="0" kern="1200" smtClean="0">
                <a:solidFill>
                  <a:schemeClr val="tx1"/>
                </a:solidFill>
                <a:effectLst/>
              </a:defRPr>
            </a:lvl1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sz="1905" b="0" i="0" kern="1200" dirty="0">
                <a:solidFill>
                  <a:schemeClr val="tx1"/>
                </a:solidFill>
                <a:effectLst/>
                <a:latin typeface="Myriad Pro" charset="0"/>
                <a:ea typeface="Myriad Pro" charset="0"/>
                <a:cs typeface="Myriad Pro" charset="0"/>
              </a:rPr>
              <a:t>Body Text Body Text Body Text Body Text Body Text Body Text</a:t>
            </a:r>
            <a:endParaRPr lang="en-US" sz="1905" b="0" i="0" kern="1200" dirty="0">
              <a:solidFill>
                <a:schemeClr val="tx1"/>
              </a:solidFill>
              <a:effectLst/>
              <a:latin typeface="+mn-lt"/>
              <a:ea typeface="+mn-ea"/>
              <a:cs typeface="+mn-cs"/>
            </a:endParaRPr>
          </a:p>
        </p:txBody>
      </p:sp>
      <p:pic>
        <p:nvPicPr>
          <p:cNvPr id="8" name="Picture 7"/>
          <p:cNvPicPr>
            <a:picLocks noChangeAspect="1"/>
          </p:cNvPicPr>
          <p:nvPr/>
        </p:nvPicPr>
        <p:blipFill>
          <a:blip r:embed="rId3" cstate="email"/>
          <a:stretch>
            <a:fillRect/>
          </a:stretch>
        </p:blipFill>
        <p:spPr>
          <a:xfrm>
            <a:off x="9899607" y="374709"/>
            <a:ext cx="1916154" cy="678120"/>
          </a:xfrm>
          <a:prstGeom prst="rect">
            <a:avLst/>
          </a:prstGeom>
        </p:spPr>
      </p:pic>
      <p:pic>
        <p:nvPicPr>
          <p:cNvPr id="7" name="Picture 6"/>
          <p:cNvPicPr>
            <a:picLocks noChangeAspect="1"/>
          </p:cNvPicPr>
          <p:nvPr userDrawn="1"/>
        </p:nvPicPr>
        <p:blipFill>
          <a:blip r:embed="rId3" cstate="screen"/>
          <a:stretch>
            <a:fillRect/>
          </a:stretch>
        </p:blipFill>
        <p:spPr>
          <a:xfrm>
            <a:off x="9899607" y="374709"/>
            <a:ext cx="1916154" cy="67812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endParaRPr lang="en-US" dirty="0"/>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a:t>
            </a:r>
            <a:endParaRPr lang="en-US" sz="1600" dirty="0">
              <a:solidFill>
                <a:srgbClr val="0C5971"/>
              </a:solidFill>
              <a:latin typeface="Myriad Pro" charset="0"/>
              <a:ea typeface="Myriad Pro" charset="0"/>
              <a:cs typeface="Myriad Pro" charset="0"/>
            </a:endParaRP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endParaRPr lang="en-US" dirty="0"/>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5" b="1">
                <a:latin typeface="Myriad Pro" charset="0"/>
                <a:ea typeface="Myriad Pro" charset="0"/>
                <a:cs typeface="Myriad Pro" charset="0"/>
              </a:defRPr>
            </a:lvl1pPr>
            <a:lvl2pPr marL="539750" indent="0">
              <a:buNone/>
              <a:defRPr sz="2135" baseline="0">
                <a:latin typeface="Myriad Pro" charset="0"/>
                <a:ea typeface="Myriad Pro" charset="0"/>
                <a:cs typeface="Myriad Pro" charset="0"/>
              </a:defRPr>
            </a:lvl2pPr>
            <a:lvl4pPr marL="1889760" indent="-269875">
              <a:lnSpc>
                <a:spcPct val="150000"/>
              </a:lnSpc>
              <a:buFont typeface="Wingdings" panose="05000000000000000000" pitchFamily="2" charset="2"/>
              <a:buChar char="ü"/>
              <a:defRPr sz="1600" baseline="0">
                <a:latin typeface="Myriad Pro" charset="0"/>
                <a:ea typeface="Myriad Pro" charset="0"/>
                <a:cs typeface="Myriad Pro" charset="0"/>
              </a:defRPr>
            </a:lvl4pPr>
          </a:lstStyle>
          <a:p>
            <a:pPr lvl="0"/>
            <a:r>
              <a:rPr lang="en-US" dirty="0"/>
              <a:t>Body Text</a:t>
            </a:r>
            <a:endParaRPr lang="en-US" dirty="0"/>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endParaRPr lang="en-US" b="0" i="0" dirty="0">
              <a:solidFill>
                <a:srgbClr val="000000"/>
              </a:solidFill>
              <a:effectLst/>
              <a:latin typeface="Myriad Pro" charset="0"/>
              <a:ea typeface="Myriad Pro" charset="0"/>
              <a:cs typeface="Myriad Pro" charset="0"/>
            </a:endParaRPr>
          </a:p>
          <a:p>
            <a:pPr lvl="3"/>
            <a:r>
              <a:rPr lang="en-US" dirty="0"/>
              <a:t>Body Text 2</a:t>
            </a:r>
            <a:endParaRPr lang="en-US" dirty="0"/>
          </a:p>
          <a:p>
            <a:pPr lvl="3"/>
            <a:r>
              <a:rPr lang="en-US" dirty="0"/>
              <a:t>Body Text 3</a:t>
            </a:r>
            <a:endParaRPr lang="en-US" dirty="0"/>
          </a:p>
          <a:p>
            <a:pPr lvl="3"/>
            <a:r>
              <a:rPr lang="en-US" dirty="0"/>
              <a:t>Body Text 4</a:t>
            </a:r>
            <a:endParaRPr lang="en-US" dirty="0"/>
          </a:p>
          <a:p>
            <a:pPr lvl="3"/>
            <a:r>
              <a:rPr lang="en-US" dirty="0"/>
              <a:t>Body Text 5</a:t>
            </a:r>
            <a:endParaRPr lang="en-US" dirty="0"/>
          </a:p>
        </p:txBody>
      </p:sp>
      <p:pic>
        <p:nvPicPr>
          <p:cNvPr id="7" name="Picture 6"/>
          <p:cNvPicPr>
            <a:picLocks noChangeAspect="1"/>
          </p:cNvPicPr>
          <p:nvPr/>
        </p:nvPicPr>
        <p:blipFill>
          <a:blip r:embed="rId2" cstate="email"/>
          <a:stretch>
            <a:fillRect/>
          </a:stretch>
        </p:blipFill>
        <p:spPr>
          <a:xfrm>
            <a:off x="9899607" y="488616"/>
            <a:ext cx="1916154" cy="678120"/>
          </a:xfrm>
          <a:prstGeom prst="rect">
            <a:avLst/>
          </a:prstGeom>
        </p:spPr>
      </p:pic>
      <p:pic>
        <p:nvPicPr>
          <p:cNvPr id="10" name="Picture 9"/>
          <p:cNvPicPr>
            <a:picLocks noChangeAspect="1"/>
          </p:cNvPicPr>
          <p:nvPr/>
        </p:nvPicPr>
        <p:blipFill>
          <a:blip r:embed="rId3" cstate="email"/>
          <a:stretch>
            <a:fillRect/>
          </a:stretch>
        </p:blipFill>
        <p:spPr>
          <a:xfrm>
            <a:off x="0" y="6055711"/>
            <a:ext cx="9043988" cy="802289"/>
          </a:xfrm>
          <a:prstGeom prst="rect">
            <a:avLst/>
          </a:prstGeom>
        </p:spPr>
      </p:pic>
      <p:pic>
        <p:nvPicPr>
          <p:cNvPr id="9" name="Picture 8"/>
          <p:cNvPicPr>
            <a:picLocks noChangeAspect="1"/>
          </p:cNvPicPr>
          <p:nvPr userDrawn="1"/>
        </p:nvPicPr>
        <p:blipFill>
          <a:blip r:embed="rId2" cstate="screen"/>
          <a:stretch>
            <a:fillRect/>
          </a:stretch>
        </p:blipFill>
        <p:spPr>
          <a:xfrm>
            <a:off x="9899607" y="488616"/>
            <a:ext cx="1916154" cy="67812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55711"/>
            <a:ext cx="9043988" cy="80228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a:t>
            </a:r>
            <a:endParaRPr lang="en-US" sz="1600" dirty="0">
              <a:solidFill>
                <a:srgbClr val="0C5971"/>
              </a:solidFill>
              <a:latin typeface="Myriad Pro" charset="0"/>
              <a:ea typeface="Myriad Pro" charset="0"/>
              <a:cs typeface="Myriad Pro" charset="0"/>
            </a:endParaRP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id-ID" dirty="0" smtClean="0"/>
              <a:t>With Picture</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5" b="1">
                <a:latin typeface="Myriad Pro" charset="0"/>
                <a:ea typeface="Myriad Pro" charset="0"/>
                <a:cs typeface="Myriad Pro" charset="0"/>
              </a:defRPr>
            </a:lvl1pPr>
            <a:lvl2pPr marL="539750" indent="0">
              <a:spcBef>
                <a:spcPts val="2190"/>
              </a:spcBef>
              <a:buNone/>
              <a:defRPr lang="en-US" sz="1865" b="0" i="0" smtClean="0">
                <a:effectLst/>
              </a:defRPr>
            </a:lvl2pPr>
            <a:lvl4pPr marL="1889760" indent="-269875">
              <a:spcBef>
                <a:spcPts val="2190"/>
              </a:spcBef>
              <a:buFont typeface="Wingdings" panose="05000000000000000000" pitchFamily="2" charset="2"/>
              <a:buChar char="ü"/>
              <a:defRPr lang="en-US" sz="1600" b="0" i="0" smtClean="0">
                <a:effectLst/>
              </a:defRPr>
            </a:lvl4pPr>
            <a:lvl5pPr>
              <a:defRPr/>
            </a:lvl5pPr>
          </a:lstStyle>
          <a:p>
            <a:pPr lvl="0"/>
            <a:r>
              <a:rPr lang="en-US" dirty="0"/>
              <a:t>Body Text</a:t>
            </a:r>
            <a:endParaRPr lang="en-US" dirty="0"/>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endParaRPr lang="en-US" dirty="0"/>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sz="2135" b="0">
                <a:latin typeface="Myriad Pro" charset="0"/>
                <a:ea typeface="Myriad Pro" charset="0"/>
                <a:cs typeface="Myriad Pro" charset="0"/>
              </a:defRPr>
            </a:lvl1pPr>
            <a:lvl2pPr marL="920750" indent="-381000">
              <a:buFont typeface="Wingdings" panose="05000000000000000000" pitchFamily="2" charset="2"/>
              <a:buChar char="ü"/>
              <a:defRPr sz="1865" baseline="0">
                <a:latin typeface="Myriad Pro" charset="0"/>
                <a:ea typeface="Myriad Pro" charset="0"/>
                <a:cs typeface="Myriad Pro" charset="0"/>
              </a:defRPr>
            </a:lvl2pPr>
            <a:lvl4pPr marL="1889760" indent="-269875">
              <a:lnSpc>
                <a:spcPct val="150000"/>
              </a:lnSpc>
              <a:buFont typeface="Wingdings" panose="05000000000000000000" pitchFamily="2" charset="2"/>
              <a:buChar char="ü"/>
              <a:defRPr sz="1865" baseline="0">
                <a:latin typeface="Myriad Pro" charset="0"/>
                <a:ea typeface="Myriad Pro" charset="0"/>
                <a:cs typeface="Myriad Pro" charset="0"/>
              </a:defRPr>
            </a:lvl4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dirty="0"/>
              <a:t>Body Text Body Text Body Text Body Text Body Text Body Text Body Text Body Text Body Text</a:t>
            </a:r>
            <a:endParaRPr lang="en-US" dirty="0"/>
          </a:p>
          <a:p>
            <a:pPr lvl="1"/>
            <a:r>
              <a:rPr lang="en-US" b="0" i="0" dirty="0">
                <a:solidFill>
                  <a:srgbClr val="000000"/>
                </a:solidFill>
                <a:effectLst/>
                <a:latin typeface="Myriad Pro" charset="0"/>
                <a:ea typeface="Myriad Pro" charset="0"/>
                <a:cs typeface="Myriad Pro" charset="0"/>
              </a:rPr>
              <a:t>Body Text 1</a:t>
            </a:r>
            <a:endParaRPr lang="en-US" b="0" i="0" dirty="0">
              <a:solidFill>
                <a:srgbClr val="000000"/>
              </a:solidFill>
              <a:effectLst/>
              <a:latin typeface="Myriad Pro" charset="0"/>
              <a:ea typeface="Myriad Pro" charset="0"/>
              <a:cs typeface="Myriad Pro" charset="0"/>
            </a:endParaRPr>
          </a:p>
          <a:p>
            <a:pPr lvl="1"/>
            <a:r>
              <a:rPr lang="en-US" dirty="0"/>
              <a:t>Body Text 2</a:t>
            </a:r>
            <a:endParaRPr lang="en-US" dirty="0"/>
          </a:p>
          <a:p>
            <a:pPr lvl="1"/>
            <a:r>
              <a:rPr lang="en-US" dirty="0"/>
              <a:t>Body Text 3</a:t>
            </a:r>
            <a:endParaRPr lang="en-US" dirty="0"/>
          </a:p>
          <a:p>
            <a:pPr lvl="1"/>
            <a:r>
              <a:rPr lang="en-US" dirty="0"/>
              <a:t>Body Text 4</a:t>
            </a:r>
            <a:endParaRPr lang="en-US" dirty="0"/>
          </a:p>
          <a:p>
            <a:pPr lvl="1"/>
            <a:r>
              <a:rPr lang="en-US" dirty="0"/>
              <a:t>Body Text 5</a:t>
            </a:r>
            <a:endParaRPr lang="en-US" dirty="0"/>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lvl1pPr>
              <a:defRPr>
                <a:latin typeface="Myriad Pro" charset="0"/>
              </a:defRPr>
            </a:lvl1pPr>
          </a:lstStyle>
          <a:p>
            <a:r>
              <a:rPr lang="en-US" smtClean="0"/>
              <a:t>Click icon to add picture</a:t>
            </a:r>
            <a:endParaRPr lang="en-US" dirty="0"/>
          </a:p>
        </p:txBody>
      </p:sp>
      <p:pic>
        <p:nvPicPr>
          <p:cNvPr id="14" name="Picture 13"/>
          <p:cNvPicPr>
            <a:picLocks noChangeAspect="1"/>
          </p:cNvPicPr>
          <p:nvPr/>
        </p:nvPicPr>
        <p:blipFill>
          <a:blip r:embed="rId2" cstate="email"/>
          <a:stretch>
            <a:fillRect/>
          </a:stretch>
        </p:blipFill>
        <p:spPr>
          <a:xfrm>
            <a:off x="9899607" y="488616"/>
            <a:ext cx="1916154" cy="678120"/>
          </a:xfrm>
          <a:prstGeom prst="rect">
            <a:avLst/>
          </a:prstGeom>
        </p:spPr>
      </p:pic>
      <p:pic>
        <p:nvPicPr>
          <p:cNvPr id="17" name="Picture 16"/>
          <p:cNvPicPr>
            <a:picLocks noChangeAspect="1"/>
          </p:cNvPicPr>
          <p:nvPr/>
        </p:nvPicPr>
        <p:blipFill>
          <a:blip r:embed="rId3" cstate="email"/>
          <a:stretch>
            <a:fillRect/>
          </a:stretch>
        </p:blipFill>
        <p:spPr>
          <a:xfrm>
            <a:off x="0" y="6055711"/>
            <a:ext cx="9043988" cy="802289"/>
          </a:xfrm>
          <a:prstGeom prst="rect">
            <a:avLst/>
          </a:prstGeom>
        </p:spPr>
      </p:pic>
      <p:pic>
        <p:nvPicPr>
          <p:cNvPr id="13" name="Picture 12"/>
          <p:cNvPicPr>
            <a:picLocks noChangeAspect="1"/>
          </p:cNvPicPr>
          <p:nvPr userDrawn="1"/>
        </p:nvPicPr>
        <p:blipFill>
          <a:blip r:embed="rId2" cstate="screen"/>
          <a:stretch>
            <a:fillRect/>
          </a:stretch>
        </p:blipFill>
        <p:spPr>
          <a:xfrm>
            <a:off x="9899607" y="488616"/>
            <a:ext cx="1916154" cy="67812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55711"/>
            <a:ext cx="9043988" cy="80228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      01</a:t>
            </a:r>
            <a:endParaRPr lang="en-US" sz="1600" dirty="0">
              <a:solidFill>
                <a:srgbClr val="0C5971"/>
              </a:solidFill>
              <a:latin typeface="Myriad Pro" charset="0"/>
              <a:ea typeface="Myriad Pro" charset="0"/>
              <a:cs typeface="Myriad Pro" charset="0"/>
            </a:endParaRP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defRPr>
            </a:lvl1pPr>
          </a:lstStyle>
          <a:p>
            <a:r>
              <a:rPr lang="en-US" dirty="0"/>
              <a:t>Slide With Chart</a:t>
            </a:r>
            <a:endParaRPr lang="en-US" dirty="0"/>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5" baseline="0">
                <a:solidFill>
                  <a:schemeClr val="bg1"/>
                </a:solidFill>
                <a:latin typeface="Myriad Pro" charset="0"/>
                <a:ea typeface="Myriad Pro" charset="0"/>
                <a:cs typeface="Myriad Pro" charset="0"/>
              </a:defRPr>
            </a:lvl1pPr>
          </a:lstStyle>
          <a:p>
            <a:pPr lvl="0"/>
            <a:r>
              <a:rPr lang="en-US" dirty="0"/>
              <a:t>Text 1</a:t>
            </a:r>
            <a:endParaRPr lang="en-US" dirty="0"/>
          </a:p>
          <a:p>
            <a:pPr lvl="0"/>
            <a:r>
              <a:rPr lang="en-US" dirty="0"/>
              <a:t>Text 2</a:t>
            </a:r>
            <a:endParaRPr lang="en-US" dirty="0"/>
          </a:p>
          <a:p>
            <a:pPr lvl="0"/>
            <a:r>
              <a:rPr lang="en-US" dirty="0"/>
              <a:t>Text 3</a:t>
            </a:r>
            <a:endParaRPr lang="en-US" dirty="0"/>
          </a:p>
          <a:p>
            <a:pPr lvl="0"/>
            <a:r>
              <a:rPr lang="en-US" dirty="0"/>
              <a:t>Text 4</a:t>
            </a:r>
            <a:endParaRPr lang="en-US" dirty="0"/>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5" baseline="0">
                <a:solidFill>
                  <a:schemeClr val="bg1"/>
                </a:solidFill>
                <a:latin typeface="Myriad Pro" charset="0"/>
                <a:ea typeface="Myriad Pro" charset="0"/>
                <a:cs typeface="Myriad Pro" charset="0"/>
              </a:defRPr>
            </a:lvl1pPr>
          </a:lstStyle>
          <a:p>
            <a:pPr lvl="0"/>
            <a:r>
              <a:rPr lang="en-US" dirty="0"/>
              <a:t>Text 5</a:t>
            </a:r>
            <a:endParaRPr lang="en-US" dirty="0"/>
          </a:p>
          <a:p>
            <a:pPr lvl="0"/>
            <a:r>
              <a:rPr lang="en-US" dirty="0"/>
              <a:t>Text 6</a:t>
            </a:r>
            <a:endParaRPr lang="en-US" dirty="0"/>
          </a:p>
          <a:p>
            <a:pPr lvl="0"/>
            <a:r>
              <a:rPr lang="en-US" dirty="0"/>
              <a:t>Text 7</a:t>
            </a:r>
            <a:endParaRPr lang="en-US" dirty="0"/>
          </a:p>
          <a:p>
            <a:pPr lvl="0"/>
            <a:r>
              <a:rPr lang="en-US" dirty="0"/>
              <a:t>Text 8</a:t>
            </a:r>
            <a:endParaRPr lang="en-US" dirty="0"/>
          </a:p>
        </p:txBody>
      </p:sp>
      <p:sp>
        <p:nvSpPr>
          <p:cNvPr id="32" name="Chart Placeholder 31"/>
          <p:cNvSpPr>
            <a:spLocks noGrp="1"/>
          </p:cNvSpPr>
          <p:nvPr>
            <p:ph type="chart" sz="quarter" idx="13" hasCustomPrompt="1"/>
          </p:nvPr>
        </p:nvSpPr>
        <p:spPr>
          <a:xfrm>
            <a:off x="863600" y="1720851"/>
            <a:ext cx="4318000" cy="4222749"/>
          </a:xfrm>
          <a:prstGeom prst="rect">
            <a:avLst/>
          </a:prstGeom>
        </p:spPr>
        <p:txBody>
          <a:bodyPr/>
          <a:lstStyle>
            <a:lvl1pPr>
              <a:defRPr sz="3200">
                <a:latin typeface="Myriad Pro" charset="0"/>
              </a:defRPr>
            </a:lvl1pPr>
          </a:lstStyle>
          <a:p>
            <a:r>
              <a:rPr lang="en-US" smtClean="0"/>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endParaRPr lang="en-US" dirty="0"/>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sz="1865" baseline="0">
                <a:solidFill>
                  <a:schemeClr val="bg1"/>
                </a:solidFill>
                <a:latin typeface="Myriad Pro" charset="0"/>
                <a:ea typeface="Myriad Pro" charset="0"/>
                <a:cs typeface="Myriad Pro" charset="0"/>
              </a:defRPr>
            </a:lvl1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dirty="0"/>
              <a:t>Body text body text body text body text body text body text body text body text body text body text</a:t>
            </a:r>
            <a:endParaRPr lang="en-US" dirty="0"/>
          </a:p>
        </p:txBody>
      </p:sp>
      <p:pic>
        <p:nvPicPr>
          <p:cNvPr id="10" name="Picture 9"/>
          <p:cNvPicPr>
            <a:picLocks noChangeAspect="1"/>
          </p:cNvPicPr>
          <p:nvPr/>
        </p:nvPicPr>
        <p:blipFill>
          <a:blip r:embed="rId3" cstate="email"/>
          <a:stretch>
            <a:fillRect/>
          </a:stretch>
        </p:blipFill>
        <p:spPr>
          <a:xfrm>
            <a:off x="9899607" y="488616"/>
            <a:ext cx="1916154" cy="678120"/>
          </a:xfrm>
          <a:prstGeom prst="rect">
            <a:avLst/>
          </a:prstGeom>
        </p:spPr>
      </p:pic>
      <p:pic>
        <p:nvPicPr>
          <p:cNvPr id="11" name="Picture 10"/>
          <p:cNvPicPr>
            <a:picLocks noChangeAspect="1"/>
          </p:cNvPicPr>
          <p:nvPr userDrawn="1"/>
        </p:nvPicPr>
        <p:blipFill>
          <a:blip r:embed="rId3" cstate="screen"/>
          <a:stretch>
            <a:fillRect/>
          </a:stretch>
        </p:blipFill>
        <p:spPr>
          <a:xfrm>
            <a:off x="9899607" y="488616"/>
            <a:ext cx="1916154" cy="6781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5">
                <a:latin typeface="Myriad Pro" charset="0"/>
                <a:ea typeface="Myriad Pro" charset="0"/>
                <a:cs typeface="Myriad Pro" charset="0"/>
              </a:defRPr>
            </a:lvl1pPr>
          </a:lstStyle>
          <a:p>
            <a:r>
              <a:rPr lang="en-US" dirty="0" smtClean="0"/>
              <a:t>Terima </a:t>
            </a:r>
            <a:r>
              <a:rPr lang="en-US" dirty="0"/>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panose="020B0604020202020204" pitchFamily="34"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p:nvPicPr>
        <p:blipFill>
          <a:blip r:embed="rId3" cstate="email"/>
          <a:stretch>
            <a:fillRect/>
          </a:stretch>
        </p:blipFill>
        <p:spPr>
          <a:xfrm>
            <a:off x="9727630" y="1666799"/>
            <a:ext cx="1916154" cy="67812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7630" y="1666799"/>
            <a:ext cx="1916154" cy="678120"/>
          </a:xfrm>
          <a:prstGeom prst="rect">
            <a:avLst/>
          </a:prstGeom>
        </p:spPr>
      </p:pic>
      <p:sp>
        <p:nvSpPr>
          <p:cNvPr id="7" name="TextBox 6"/>
          <p:cNvSpPr txBox="1"/>
          <p:nvPr userDrawn="1"/>
        </p:nvSpPr>
        <p:spPr>
          <a:xfrm>
            <a:off x="5854890" y="6155140"/>
            <a:ext cx="5789514" cy="461665"/>
          </a:xfrm>
          <a:prstGeom prst="rect">
            <a:avLst/>
          </a:prstGeom>
        </p:spPr>
        <p:txBody>
          <a:bodyPr wrap="square" rtlCol="0">
            <a:spAutoFit/>
          </a:bodyPr>
          <a:lstStyle/>
          <a:p>
            <a:pPr algn="r"/>
            <a:r>
              <a:rPr lang="id-ID" sz="2400" b="0" dirty="0" smtClean="0">
                <a:solidFill>
                  <a:schemeClr val="bg1"/>
                </a:solidFill>
                <a:latin typeface="Myriad Pro" charset="0"/>
                <a:ea typeface="Myriad Pro" charset="0"/>
                <a:cs typeface="Myriad Pro" charset="0"/>
              </a:rPr>
              <a:t>Listrik untuk Kehidupan yang Lebih Baik</a:t>
            </a:r>
            <a:endParaRPr lang="id-ID" sz="2400" b="0" dirty="0" smtClean="0">
              <a:solidFill>
                <a:schemeClr val="bg1"/>
              </a:solidFill>
              <a:latin typeface="Myriad Pro" charset="0"/>
              <a:ea typeface="Myriad Pro" charset="0"/>
              <a:cs typeface="Myriad Pro"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9"/>
          <p:cNvPicPr>
            <a:picLocks noChangeAspect="1"/>
          </p:cNvPicPr>
          <p:nvPr userDrawn="1"/>
        </p:nvPicPr>
        <p:blipFill>
          <a:blip r:embed="rId2"/>
          <a:stretch>
            <a:fillRect/>
          </a:stretch>
        </p:blipFill>
        <p:spPr>
          <a:xfrm>
            <a:off x="0" y="0"/>
            <a:ext cx="12192000" cy="6875463"/>
          </a:xfrm>
          <a:prstGeom prst="rect">
            <a:avLst/>
          </a:prstGeom>
          <a:noFill/>
          <a:ln w="9525">
            <a:noFill/>
          </a:ln>
        </p:spPr>
      </p:pic>
      <p:sp>
        <p:nvSpPr>
          <p:cNvPr id="3075" name="Rectangle 3"/>
          <p:cNvSpPr>
            <a:spLocks noGrp="1" noChangeArrowheads="1"/>
          </p:cNvSpPr>
          <p:nvPr>
            <p:ph type="ctrTitle"/>
          </p:nvPr>
        </p:nvSpPr>
        <p:spPr>
          <a:xfrm>
            <a:off x="912284" y="2565400"/>
            <a:ext cx="8638116" cy="719138"/>
          </a:xfrm>
        </p:spPr>
        <p:txBody>
          <a:bodyPr/>
          <a:lstStyle>
            <a:lvl1pPr algn="r">
              <a:defRPr sz="3600" b="1"/>
            </a:lvl1pPr>
          </a:lstStyle>
          <a:p>
            <a:r>
              <a:rPr lang="en-AU"/>
              <a:t>Click to edit Master title style</a:t>
            </a:r>
            <a:endParaRPr lang="en-AU"/>
          </a:p>
        </p:txBody>
      </p:sp>
      <p:sp>
        <p:nvSpPr>
          <p:cNvPr id="3076" name="Rectangle 4"/>
          <p:cNvSpPr>
            <a:spLocks noGrp="1" noChangeArrowheads="1"/>
          </p:cNvSpPr>
          <p:nvPr>
            <p:ph type="subTitle" idx="1"/>
          </p:nvPr>
        </p:nvSpPr>
        <p:spPr>
          <a:xfrm>
            <a:off x="958851" y="3427413"/>
            <a:ext cx="8638116" cy="433387"/>
          </a:xfrm>
        </p:spPr>
        <p:txBody>
          <a:bodyPr lIns="0" tIns="0" rIns="0" bIns="0"/>
          <a:lstStyle>
            <a:lvl1pPr marL="0" indent="0" algn="r">
              <a:buFontTx/>
              <a:buNone/>
              <a:defRPr sz="2000"/>
            </a:lvl1pPr>
          </a:lstStyle>
          <a:p>
            <a:r>
              <a:rPr lang="en-AU"/>
              <a:t>Click to edit Master subtitle style</a:t>
            </a:r>
            <a:endParaRPr lang="en-AU"/>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ldLvl="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1080135" rtl="0" eaLnBrk="1" latinLnBrk="0" hangingPunct="1">
        <a:lnSpc>
          <a:spcPct val="90000"/>
        </a:lnSpc>
        <a:spcBef>
          <a:spcPct val="0"/>
        </a:spcBef>
        <a:buNone/>
        <a:defRPr sz="5195" b="1" kern="1200">
          <a:solidFill>
            <a:schemeClr val="bg1"/>
          </a:solidFill>
          <a:latin typeface="Arial" panose="020B0604020202020204" pitchFamily="34" charset="0"/>
          <a:ea typeface="Arial" panose="020B0604020202020204" pitchFamily="34" charset="0"/>
          <a:cs typeface="Arial" panose="020B0604020202020204" pitchFamily="34" charset="0"/>
        </a:defRPr>
      </a:lvl1pPr>
    </p:titleStyle>
    <p:bodyStyle>
      <a:lvl1pPr marL="269875" indent="-269875" algn="l" defTabSz="1080135" rtl="0" eaLnBrk="1" latinLnBrk="0" hangingPunct="1">
        <a:lnSpc>
          <a:spcPct val="90000"/>
        </a:lnSpc>
        <a:spcBef>
          <a:spcPts val="1180"/>
        </a:spcBef>
        <a:buFont typeface="Arial" panose="020B0604020202020204" pitchFamily="34" charset="0"/>
        <a:buChar char="•"/>
        <a:defRPr sz="3305" kern="1200">
          <a:solidFill>
            <a:schemeClr val="tx1"/>
          </a:solidFill>
          <a:latin typeface="+mn-lt"/>
          <a:ea typeface="+mn-ea"/>
          <a:cs typeface="+mn-cs"/>
        </a:defRPr>
      </a:lvl1pPr>
      <a:lvl2pPr marL="809625" indent="-269875" algn="l" defTabSz="1080135" rtl="0" eaLnBrk="1" latinLnBrk="0" hangingPunct="1">
        <a:lnSpc>
          <a:spcPct val="90000"/>
        </a:lnSpc>
        <a:spcBef>
          <a:spcPts val="590"/>
        </a:spcBef>
        <a:buFont typeface="Arial" panose="020B0604020202020204" pitchFamily="34" charset="0"/>
        <a:buChar char="•"/>
        <a:defRPr sz="2835" kern="1200">
          <a:solidFill>
            <a:schemeClr val="tx1"/>
          </a:solidFill>
          <a:latin typeface="+mn-lt"/>
          <a:ea typeface="+mn-ea"/>
          <a:cs typeface="+mn-cs"/>
        </a:defRPr>
      </a:lvl2pPr>
      <a:lvl3pPr marL="1350010" indent="-269875" algn="l" defTabSz="1080135" rtl="0" eaLnBrk="1" latinLnBrk="0" hangingPunct="1">
        <a:lnSpc>
          <a:spcPct val="90000"/>
        </a:lnSpc>
        <a:spcBef>
          <a:spcPts val="590"/>
        </a:spcBef>
        <a:buFont typeface="Arial" panose="020B0604020202020204" pitchFamily="34" charset="0"/>
        <a:buChar char="•"/>
        <a:defRPr sz="2360" kern="1200">
          <a:solidFill>
            <a:schemeClr val="tx1"/>
          </a:solidFill>
          <a:latin typeface="+mn-lt"/>
          <a:ea typeface="+mn-ea"/>
          <a:cs typeface="+mn-cs"/>
        </a:defRPr>
      </a:lvl3pPr>
      <a:lvl4pPr marL="188976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4pPr>
      <a:lvl5pPr marL="242951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5pPr>
      <a:lvl6pPr marL="296989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6pPr>
      <a:lvl7pPr marL="350964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7pPr>
      <a:lvl8pPr marL="404939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8pPr>
      <a:lvl9pPr marL="458978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80135" rtl="0" eaLnBrk="1" latinLnBrk="0" hangingPunct="1">
        <a:defRPr sz="2125" kern="1200">
          <a:solidFill>
            <a:schemeClr val="tx1"/>
          </a:solidFill>
          <a:latin typeface="+mn-lt"/>
          <a:ea typeface="+mn-ea"/>
          <a:cs typeface="+mn-cs"/>
        </a:defRPr>
      </a:lvl1pPr>
      <a:lvl2pPr marL="539750" algn="l" defTabSz="1080135" rtl="0" eaLnBrk="1" latinLnBrk="0" hangingPunct="1">
        <a:defRPr sz="2125" kern="1200">
          <a:solidFill>
            <a:schemeClr val="tx1"/>
          </a:solidFill>
          <a:latin typeface="+mn-lt"/>
          <a:ea typeface="+mn-ea"/>
          <a:cs typeface="+mn-cs"/>
        </a:defRPr>
      </a:lvl2pPr>
      <a:lvl3pPr marL="1080135" algn="l" defTabSz="1080135" rtl="0" eaLnBrk="1" latinLnBrk="0" hangingPunct="1">
        <a:defRPr sz="2125" kern="1200">
          <a:solidFill>
            <a:schemeClr val="tx1"/>
          </a:solidFill>
          <a:latin typeface="+mn-lt"/>
          <a:ea typeface="+mn-ea"/>
          <a:cs typeface="+mn-cs"/>
        </a:defRPr>
      </a:lvl3pPr>
      <a:lvl4pPr marL="1619885" algn="l" defTabSz="1080135" rtl="0" eaLnBrk="1" latinLnBrk="0" hangingPunct="1">
        <a:defRPr sz="2125" kern="1200">
          <a:solidFill>
            <a:schemeClr val="tx1"/>
          </a:solidFill>
          <a:latin typeface="+mn-lt"/>
          <a:ea typeface="+mn-ea"/>
          <a:cs typeface="+mn-cs"/>
        </a:defRPr>
      </a:lvl4pPr>
      <a:lvl5pPr marL="2159635" algn="l" defTabSz="1080135" rtl="0" eaLnBrk="1" latinLnBrk="0" hangingPunct="1">
        <a:defRPr sz="2125" kern="1200">
          <a:solidFill>
            <a:schemeClr val="tx1"/>
          </a:solidFill>
          <a:latin typeface="+mn-lt"/>
          <a:ea typeface="+mn-ea"/>
          <a:cs typeface="+mn-cs"/>
        </a:defRPr>
      </a:lvl5pPr>
      <a:lvl6pPr marL="2700020" algn="l" defTabSz="1080135" rtl="0" eaLnBrk="1" latinLnBrk="0" hangingPunct="1">
        <a:defRPr sz="2125" kern="1200">
          <a:solidFill>
            <a:schemeClr val="tx1"/>
          </a:solidFill>
          <a:latin typeface="+mn-lt"/>
          <a:ea typeface="+mn-ea"/>
          <a:cs typeface="+mn-cs"/>
        </a:defRPr>
      </a:lvl6pPr>
      <a:lvl7pPr marL="3239770" algn="l" defTabSz="1080135" rtl="0" eaLnBrk="1" latinLnBrk="0" hangingPunct="1">
        <a:defRPr sz="2125" kern="1200">
          <a:solidFill>
            <a:schemeClr val="tx1"/>
          </a:solidFill>
          <a:latin typeface="+mn-lt"/>
          <a:ea typeface="+mn-ea"/>
          <a:cs typeface="+mn-cs"/>
        </a:defRPr>
      </a:lvl7pPr>
      <a:lvl8pPr marL="3779520" algn="l" defTabSz="1080135" rtl="0" eaLnBrk="1" latinLnBrk="0" hangingPunct="1">
        <a:defRPr sz="2125" kern="1200">
          <a:solidFill>
            <a:schemeClr val="tx1"/>
          </a:solidFill>
          <a:latin typeface="+mn-lt"/>
          <a:ea typeface="+mn-ea"/>
          <a:cs typeface="+mn-cs"/>
        </a:defRPr>
      </a:lvl8pPr>
      <a:lvl9pPr marL="4319905" algn="l" defTabSz="1080135" rtl="0" eaLnBrk="1" latinLnBrk="0" hangingPunct="1">
        <a:defRPr sz="2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jpeg"/><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jpeg"/><Relationship Id="rId1" Type="http://schemas.openxmlformats.org/officeDocument/2006/relationships/image" Target="../media/image4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546" y="4611392"/>
            <a:ext cx="4968367" cy="487203"/>
          </a:xfrm>
        </p:spPr>
        <p:txBody>
          <a:bodyPr/>
          <a:lstStyle/>
          <a:p>
            <a:r>
              <a:rPr lang="en-US" altLang="en-US" dirty="0" smtClean="0"/>
              <a:t>TOUFANI RIZAL ALFARISI (OJT 70)</a:t>
            </a:r>
            <a:endParaRPr lang="en-US" altLang="en-US" dirty="0" smtClean="0"/>
          </a:p>
        </p:txBody>
      </p:sp>
      <p:sp>
        <p:nvSpPr>
          <p:cNvPr id="5" name="Rectangle 4"/>
          <p:cNvSpPr/>
          <p:nvPr/>
        </p:nvSpPr>
        <p:spPr>
          <a:xfrm>
            <a:off x="163547" y="2694601"/>
            <a:ext cx="7674168" cy="1630045"/>
          </a:xfrm>
          <a:prstGeom prst="rect">
            <a:avLst/>
          </a:prstGeom>
        </p:spPr>
        <p:txBody>
          <a:bodyPr wrap="square">
            <a:spAutoFit/>
          </a:bodyPr>
          <a:lstStyle/>
          <a:p>
            <a:r>
              <a:rPr lang="en-US" altLang="en-US" sz="2500" dirty="0" smtClean="0">
                <a:solidFill>
                  <a:schemeClr val="bg1"/>
                </a:solidFill>
                <a:latin typeface="Myriad Pro"/>
              </a:rPr>
              <a:t>HASIL BELAJAR SELAMA 1 BULAN</a:t>
            </a:r>
            <a:endParaRPr lang="en-US" sz="2500" dirty="0" smtClean="0">
              <a:solidFill>
                <a:schemeClr val="bg1"/>
              </a:solidFill>
              <a:latin typeface="Myriad Pro"/>
            </a:endParaRPr>
          </a:p>
          <a:p>
            <a:r>
              <a:rPr lang="en-US" altLang="en-US" sz="2500" dirty="0" smtClean="0">
                <a:solidFill>
                  <a:schemeClr val="bg1"/>
                </a:solidFill>
                <a:latin typeface="Myriad Pro"/>
              </a:rPr>
              <a:t>PROTEKSI, METER DAN AUTOMASISASI</a:t>
            </a:r>
            <a:endParaRPr lang="en-US" altLang="en-US" sz="2500" dirty="0" smtClean="0">
              <a:solidFill>
                <a:schemeClr val="bg1"/>
              </a:solidFill>
              <a:latin typeface="Myriad Pro"/>
            </a:endParaRPr>
          </a:p>
          <a:p>
            <a:r>
              <a:rPr lang="en-US" altLang="en-US" sz="2500" dirty="0" smtClean="0">
                <a:solidFill>
                  <a:schemeClr val="bg1"/>
                </a:solidFill>
                <a:latin typeface="Myriad Pro"/>
              </a:rPr>
              <a:t>DI ULTG SURABAYA</a:t>
            </a:r>
            <a:endParaRPr lang="en-US" altLang="en-US" sz="2500" dirty="0" smtClean="0">
              <a:solidFill>
                <a:schemeClr val="bg1"/>
              </a:solidFill>
              <a:latin typeface="Myriad Pro"/>
            </a:endParaRPr>
          </a:p>
          <a:p>
            <a:r>
              <a:rPr lang="en-US" altLang="en-US" sz="2500" dirty="0" smtClean="0">
                <a:solidFill>
                  <a:schemeClr val="bg1"/>
                </a:solidFill>
                <a:latin typeface="Myriad Pro"/>
              </a:rPr>
              <a:t>TAHUN 2020</a:t>
            </a:r>
            <a:endParaRPr lang="en-US" altLang="en-US" sz="2500" dirty="0" smtClean="0">
              <a:solidFill>
                <a:schemeClr val="bg1"/>
              </a:solidFill>
              <a:latin typeface="Myriad Pro"/>
            </a:endParaRPr>
          </a:p>
        </p:txBody>
      </p:sp>
      <p:sp>
        <p:nvSpPr>
          <p:cNvPr id="2" name="Rectangle 1"/>
          <p:cNvSpPr/>
          <p:nvPr/>
        </p:nvSpPr>
        <p:spPr>
          <a:xfrm>
            <a:off x="201647" y="1351576"/>
            <a:ext cx="7674168" cy="706755"/>
          </a:xfrm>
          <a:prstGeom prst="rect">
            <a:avLst/>
          </a:prstGeom>
        </p:spPr>
        <p:txBody>
          <a:bodyPr wrap="square">
            <a:spAutoFit/>
          </a:bodyPr>
          <a:p>
            <a:r>
              <a:rPr lang="en-US" altLang="en-US" sz="4000" dirty="0" smtClean="0">
                <a:solidFill>
                  <a:schemeClr val="bg1"/>
                </a:solidFill>
                <a:latin typeface="Myriad Pro"/>
              </a:rPr>
              <a:t>PERSENTASI OJT</a:t>
            </a:r>
            <a:endParaRPr lang="en-US" altLang="en-US" sz="4000" dirty="0" smtClean="0">
              <a:solidFill>
                <a:schemeClr val="bg1"/>
              </a:solidFill>
              <a:latin typeface="Myriad Pr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22532"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798447"/>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ysClr val="windowText" lastClr="000000"/>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22535" name="Straight Arrow Connector 2"/>
          <p:cNvCxnSpPr/>
          <p:nvPr/>
        </p:nvCxnSpPr>
        <p:spPr>
          <a:xfrm>
            <a:off x="6584950" y="2868613"/>
            <a:ext cx="712788" cy="0"/>
          </a:xfrm>
          <a:prstGeom prst="straightConnector1">
            <a:avLst/>
          </a:prstGeom>
          <a:ln w="38100" cap="flat" cmpd="sng">
            <a:solidFill>
              <a:srgbClr val="FF0000"/>
            </a:solidFill>
            <a:prstDash val="solid"/>
            <a:headEnd type="none" w="med" len="med"/>
            <a:tailEnd type="arrow" w="med" len="med"/>
          </a:ln>
        </p:spPr>
      </p:cxnSp>
      <p:sp>
        <p:nvSpPr>
          <p:cNvPr id="9224" name="TextBox 3"/>
          <p:cNvSpPr txBox="1">
            <a:spLocks noChangeArrowheads="1"/>
          </p:cNvSpPr>
          <p:nvPr/>
        </p:nvSpPr>
        <p:spPr bwMode="auto">
          <a:xfrm>
            <a:off x="6534150" y="250031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2537" name="Straight Arrow Connector 5"/>
          <p:cNvCxnSpPr/>
          <p:nvPr/>
        </p:nvCxnSpPr>
        <p:spPr>
          <a:xfrm>
            <a:off x="5110163" y="3394075"/>
            <a:ext cx="0" cy="361950"/>
          </a:xfrm>
          <a:prstGeom prst="straightConnector1">
            <a:avLst/>
          </a:prstGeom>
          <a:ln w="28575" cap="flat" cmpd="sng">
            <a:solidFill>
              <a:srgbClr val="FF0000"/>
            </a:solidFill>
            <a:prstDash val="solid"/>
            <a:headEnd type="none" w="med" len="med"/>
            <a:tailEnd type="arrow" w="med" len="med"/>
          </a:ln>
        </p:spPr>
      </p:cxnSp>
      <p:sp>
        <p:nvSpPr>
          <p:cNvPr id="9226" name="TextBox 6"/>
          <p:cNvSpPr txBox="1">
            <a:spLocks noChangeArrowheads="1"/>
          </p:cNvSpPr>
          <p:nvPr/>
        </p:nvSpPr>
        <p:spPr bwMode="auto">
          <a:xfrm>
            <a:off x="4878388" y="3330575"/>
            <a:ext cx="233680" cy="3683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i</a:t>
            </a: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2539" name="Straight Connector 59"/>
          <p:cNvCxnSpPr/>
          <p:nvPr/>
        </p:nvCxnSpPr>
        <p:spPr>
          <a:xfrm>
            <a:off x="5183188" y="5334000"/>
            <a:ext cx="287337" cy="0"/>
          </a:xfrm>
          <a:prstGeom prst="line">
            <a:avLst/>
          </a:prstGeom>
          <a:ln w="28575" cap="flat" cmpd="sng">
            <a:solidFill>
              <a:srgbClr val="FF0000"/>
            </a:solidFill>
            <a:prstDash val="solid"/>
            <a:headEnd type="none" w="med" len="med"/>
            <a:tailEnd type="none" w="med" len="med"/>
          </a:ln>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22541" name="Straight Connector 61"/>
          <p:cNvCxnSpPr/>
          <p:nvPr/>
        </p:nvCxnSpPr>
        <p:spPr>
          <a:xfrm>
            <a:off x="5427663" y="5297488"/>
            <a:ext cx="215900" cy="0"/>
          </a:xfrm>
          <a:prstGeom prst="line">
            <a:avLst/>
          </a:prstGeom>
          <a:ln w="28575" cap="flat" cmpd="sng">
            <a:solidFill>
              <a:srgbClr val="FF0000"/>
            </a:solidFill>
            <a:prstDash val="solid"/>
            <a:headEnd type="none" w="med" len="med"/>
            <a:tailEnd type="none" w="med" len="med"/>
          </a:ln>
        </p:spPr>
      </p:cxnSp>
      <p:pic>
        <p:nvPicPr>
          <p:cNvPr id="22542" name="Picture 1"/>
          <p:cNvPicPr>
            <a:picLocks noChangeAspect="1"/>
          </p:cNvPicPr>
          <p:nvPr/>
        </p:nvPicPr>
        <p:blipFill>
          <a:blip r:embed="rId1"/>
          <a:stretch>
            <a:fillRect/>
          </a:stretch>
        </p:blipFill>
        <p:spPr>
          <a:xfrm>
            <a:off x="4378325" y="2716213"/>
            <a:ext cx="884238" cy="328612"/>
          </a:xfrm>
          <a:prstGeom prst="rect">
            <a:avLst/>
          </a:prstGeom>
          <a:noFill/>
          <a:ln w="9525">
            <a:noFill/>
          </a:ln>
        </p:spPr>
      </p:pic>
      <p:sp>
        <p:nvSpPr>
          <p:cNvPr id="63" name="TextBox 3"/>
          <p:cNvSpPr txBox="1">
            <a:spLocks noChangeArrowheads="1"/>
          </p:cNvSpPr>
          <p:nvPr/>
        </p:nvSpPr>
        <p:spPr bwMode="auto">
          <a:xfrm>
            <a:off x="4429125" y="254476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2544" name="Straight Connector 3"/>
          <p:cNvCxnSpPr/>
          <p:nvPr/>
        </p:nvCxnSpPr>
        <p:spPr>
          <a:xfrm flipH="1">
            <a:off x="7848600" y="2987675"/>
            <a:ext cx="228600" cy="306388"/>
          </a:xfrm>
          <a:prstGeom prst="line">
            <a:avLst/>
          </a:prstGeom>
          <a:ln w="28575" cap="flat" cmpd="sng">
            <a:solidFill>
              <a:srgbClr val="FF0000"/>
            </a:solidFill>
            <a:prstDash val="solid"/>
            <a:headEnd type="none" w="med" len="med"/>
            <a:tailEnd type="none" w="med" len="med"/>
          </a:ln>
        </p:spPr>
      </p:cxnSp>
      <p:cxnSp>
        <p:nvCxnSpPr>
          <p:cNvPr id="22545" name="Straight Connector 5"/>
          <p:cNvCxnSpPr/>
          <p:nvPr/>
        </p:nvCxnSpPr>
        <p:spPr>
          <a:xfrm>
            <a:off x="7848600" y="3278188"/>
            <a:ext cx="304800" cy="0"/>
          </a:xfrm>
          <a:prstGeom prst="line">
            <a:avLst/>
          </a:prstGeom>
          <a:ln w="28575" cap="flat" cmpd="sng">
            <a:solidFill>
              <a:srgbClr val="FF0000"/>
            </a:solidFill>
            <a:prstDash val="solid"/>
            <a:headEnd type="none" w="med" len="med"/>
            <a:tailEnd type="none" w="med" len="med"/>
          </a:ln>
        </p:spPr>
      </p:cxnSp>
      <p:cxnSp>
        <p:nvCxnSpPr>
          <p:cNvPr id="22546" name="Straight Arrow Connector 9215"/>
          <p:cNvCxnSpPr/>
          <p:nvPr/>
        </p:nvCxnSpPr>
        <p:spPr>
          <a:xfrm flipH="1">
            <a:off x="7840663" y="3286125"/>
            <a:ext cx="304800" cy="314325"/>
          </a:xfrm>
          <a:prstGeom prst="straightConnector1">
            <a:avLst/>
          </a:prstGeom>
          <a:ln w="28575" cap="flat" cmpd="sng">
            <a:solidFill>
              <a:srgbClr val="FF0000"/>
            </a:solidFill>
            <a:prstDash val="solid"/>
            <a:headEnd type="none" w="med" len="med"/>
            <a:tailEnd type="triangle" w="med" len="med"/>
          </a:ln>
        </p:spPr>
      </p:cxnSp>
      <p:sp>
        <p:nvSpPr>
          <p:cNvPr id="9217" name="TextBox 9216"/>
          <p:cNvSpPr txBox="1"/>
          <p:nvPr/>
        </p:nvSpPr>
        <p:spPr>
          <a:xfrm>
            <a:off x="2046288" y="5802313"/>
            <a:ext cx="180657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Mengukur</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besaran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Arus</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1" name="TextBox 70"/>
          <p:cNvSpPr txBox="1"/>
          <p:nvPr/>
        </p:nvSpPr>
        <p:spPr>
          <a:xfrm>
            <a:off x="2047875" y="5986463"/>
            <a:ext cx="234696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Membandingkan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dengan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0" name="TextBox 69"/>
          <p:cNvSpPr txBox="1"/>
          <p:nvPr/>
        </p:nvSpPr>
        <p:spPr>
          <a:xfrm>
            <a:off x="2036763" y="6170613"/>
            <a:ext cx="600519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Kalau</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hasil</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pengukuran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&gt;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dari</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kontak</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rele</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menutup</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triping</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coil energized</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3" name="TextBox 72"/>
          <p:cNvSpPr txBox="1"/>
          <p:nvPr/>
        </p:nvSpPr>
        <p:spPr>
          <a:xfrm>
            <a:off x="2028825" y="6342063"/>
            <a:ext cx="244983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Triping</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coil energized, PMT Open</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5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5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24" grpId="0"/>
      <p:bldP spid="9226" grpId="0"/>
      <p:bldP spid="63" grpId="0"/>
      <p:bldP spid="9217" grpId="0"/>
      <p:bldP spid="71" grpId="0"/>
      <p:bldP spid="70" grpId="0"/>
      <p:bldP spid="73" grpId="0"/>
      <p:bldP spid="9218" grpId="1"/>
      <p:bldP spid="9219" grpId="1"/>
      <p:bldP spid="57" grpId="1"/>
      <p:bldP spid="58" grpId="1"/>
      <p:bldP spid="9224" grpId="1"/>
      <p:bldP spid="9226" grpId="1"/>
      <p:bldP spid="63" grpId="1"/>
      <p:bldP spid="9217" grpId="1"/>
      <p:bldP spid="71" grpId="1"/>
      <p:bldP spid="70" grpId="1"/>
      <p:bldP spid="7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23556"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798447"/>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ysClr val="windowText" lastClr="000000"/>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23559" name="Straight Connector 59"/>
          <p:cNvCxnSpPr/>
          <p:nvPr/>
        </p:nvCxnSpPr>
        <p:spPr>
          <a:xfrm>
            <a:off x="5183188" y="5334000"/>
            <a:ext cx="287337" cy="0"/>
          </a:xfrm>
          <a:prstGeom prst="line">
            <a:avLst/>
          </a:prstGeom>
          <a:ln w="28575" cap="flat" cmpd="sng">
            <a:solidFill>
              <a:srgbClr val="FF0000"/>
            </a:solidFill>
            <a:prstDash val="solid"/>
            <a:headEnd type="none" w="med" len="med"/>
            <a:tailEnd type="none" w="med" len="med"/>
          </a:ln>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23561" name="Straight Connector 61"/>
          <p:cNvCxnSpPr/>
          <p:nvPr/>
        </p:nvCxnSpPr>
        <p:spPr>
          <a:xfrm>
            <a:off x="5427663" y="5297488"/>
            <a:ext cx="215900" cy="0"/>
          </a:xfrm>
          <a:prstGeom prst="line">
            <a:avLst/>
          </a:prstGeom>
          <a:ln w="28575" cap="flat" cmpd="sng">
            <a:solidFill>
              <a:srgbClr val="FF0000"/>
            </a:solidFill>
            <a:prstDash val="solid"/>
            <a:headEnd type="none" w="med" len="med"/>
            <a:tailEnd type="none" w="med" len="med"/>
          </a:ln>
        </p:spPr>
      </p:cxnSp>
      <p:sp>
        <p:nvSpPr>
          <p:cNvPr id="9217" name="TextBox 9216"/>
          <p:cNvSpPr txBox="1"/>
          <p:nvPr/>
        </p:nvSpPr>
        <p:spPr>
          <a:xfrm>
            <a:off x="2046288" y="5802313"/>
            <a:ext cx="180657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Mengukur</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besaran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Arus</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1" name="TextBox 70"/>
          <p:cNvSpPr txBox="1"/>
          <p:nvPr/>
        </p:nvSpPr>
        <p:spPr>
          <a:xfrm>
            <a:off x="2047875" y="5986463"/>
            <a:ext cx="234696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Membandingkan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dengan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2" name="TextBox 71"/>
          <p:cNvSpPr txBox="1"/>
          <p:nvPr/>
        </p:nvSpPr>
        <p:spPr>
          <a:xfrm>
            <a:off x="2036763" y="6170613"/>
            <a:ext cx="452564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Kalau</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hasil</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pengukuran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&gt;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dari</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kontak</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rele</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menutup</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3" name="TextBox 72"/>
          <p:cNvSpPr txBox="1"/>
          <p:nvPr/>
        </p:nvSpPr>
        <p:spPr>
          <a:xfrm>
            <a:off x="2036763" y="6170613"/>
            <a:ext cx="600519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Kalau</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hasil</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pengukuran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&gt;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dari</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kontak</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rele</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menutup</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triping</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coil energized</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4" name="TextBox 73"/>
          <p:cNvSpPr txBox="1"/>
          <p:nvPr/>
        </p:nvSpPr>
        <p:spPr>
          <a:xfrm>
            <a:off x="2028825" y="6342063"/>
            <a:ext cx="244983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Triping</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coil energized, PMT Open</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5" name="TextBox 74"/>
          <p:cNvSpPr txBox="1"/>
          <p:nvPr/>
        </p:nvSpPr>
        <p:spPr>
          <a:xfrm>
            <a:off x="2047875" y="6521450"/>
            <a:ext cx="287147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Sumber</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terpisah</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dengan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tiyik</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gangguan</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17" grpId="0"/>
      <p:bldP spid="71" grpId="0"/>
      <p:bldP spid="72" grpId="0"/>
      <p:bldP spid="73" grpId="0"/>
      <p:bldP spid="74" grpId="0"/>
      <p:bldP spid="75" grpId="0"/>
      <p:bldP spid="9218" grpId="1"/>
      <p:bldP spid="9219" grpId="1"/>
      <p:bldP spid="57" grpId="1"/>
      <p:bldP spid="58" grpId="1"/>
      <p:bldP spid="9217" grpId="1"/>
      <p:bldP spid="71" grpId="1"/>
      <p:bldP spid="72" grpId="1"/>
      <p:bldP spid="73" grpId="1"/>
      <p:bldP spid="74" grpId="1"/>
      <p:bldP spid="7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Persyaratan sistem 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8120" y="792480"/>
            <a:ext cx="11864340" cy="5506085"/>
          </a:xfrm>
          <a:prstGeom prst="rect">
            <a:avLst/>
          </a:prstGeom>
        </p:spPr>
        <p:txBody>
          <a:bodyPr/>
          <a:p>
            <a:pPr marL="514350" indent="-514350">
              <a:buFont typeface="+mj-lt"/>
              <a:buAutoNum type="alphaUcPeriod"/>
            </a:pPr>
            <a:r>
              <a:rPr lang="" altLang="en-US" sz="2800" b="1" dirty="0" smtClean="0">
                <a:solidFill>
                  <a:schemeClr val="tx1"/>
                </a:solidFill>
                <a:latin typeface="Myriad Pro" charset="0"/>
                <a:ea typeface="Myriad Pro" charset="0"/>
                <a:cs typeface="Myriad Pro" charset="0"/>
              </a:rPr>
              <a:t>Sensitf </a:t>
            </a:r>
            <a:r>
              <a:rPr lang="en-US" altLang="en-US" sz="2800" b="1" dirty="0" smtClean="0">
                <a:solidFill>
                  <a:schemeClr val="tx1"/>
                </a:solidFill>
                <a:latin typeface="Myriad Pro" charset="0"/>
                <a:ea typeface="Myriad Pro" charset="0"/>
                <a:cs typeface="Myriad Pro" charset="0"/>
              </a:rPr>
              <a:t>=&gt; harus bisa mendeteksi sekecil apapun kondisi abnormal sistem di bawah nilai minimum gangguan</a:t>
            </a:r>
            <a:endParaRPr lang="en-US" altLang="en-US" sz="2800" b="1" dirty="0" smtClean="0">
              <a:solidFill>
                <a:schemeClr val="tx1"/>
              </a:solidFill>
              <a:latin typeface="Myriad Pro" charset="0"/>
              <a:ea typeface="Myriad Pro" charset="0"/>
              <a:cs typeface="Myriad Pro" charset="0"/>
            </a:endParaRPr>
          </a:p>
          <a:p>
            <a:pPr marL="514350" indent="-514350">
              <a:buFont typeface="+mj-lt"/>
              <a:buAutoNum type="alphaUcPeriod"/>
            </a:pPr>
            <a:r>
              <a:rPr lang="en-US" altLang="en-US" sz="2800" b="1" dirty="0" smtClean="0">
                <a:solidFill>
                  <a:schemeClr val="tx1"/>
                </a:solidFill>
                <a:latin typeface="Myriad Pro" charset="0"/>
                <a:ea typeface="Myriad Pro" charset="0"/>
                <a:cs typeface="Myriad Pro" charset="0"/>
              </a:rPr>
              <a:t>Andal =&gt; bekerja jika ada gangguan dan tidak bekerja jika tidak ada gangguan. Andal ada dua : </a:t>
            </a:r>
            <a:endParaRPr lang="en-US" altLang="en-US" sz="2800" b="1" dirty="0" smtClean="0">
              <a:solidFill>
                <a:schemeClr val="tx1"/>
              </a:solidFill>
              <a:latin typeface="Myriad Pro" charset="0"/>
              <a:ea typeface="Myriad Pro" charset="0"/>
              <a:cs typeface="Myriad Pro" charset="0"/>
            </a:endParaRPr>
          </a:p>
          <a:p>
            <a:pPr marL="971550" lvl="1" indent="-514350">
              <a:buFont typeface="Arial" panose="020B0604020202020204" pitchFamily="34" charset="0"/>
              <a:buChar char="•"/>
            </a:pPr>
            <a:r>
              <a:rPr lang="en-US" altLang="en-US" sz="2800" b="1" dirty="0" smtClean="0">
                <a:solidFill>
                  <a:schemeClr val="tx1"/>
                </a:solidFill>
                <a:latin typeface="Myriad Pro" charset="0"/>
                <a:ea typeface="Myriad Pro" charset="0"/>
                <a:cs typeface="Myriad Pro" charset="0"/>
              </a:rPr>
              <a:t>Dependability (keterpercayaan)</a:t>
            </a:r>
            <a:endParaRPr lang="en-US" altLang="en-US" sz="2800" b="1" dirty="0" smtClean="0">
              <a:solidFill>
                <a:schemeClr val="tx1"/>
              </a:solidFill>
              <a:latin typeface="Myriad Pro" charset="0"/>
              <a:ea typeface="Myriad Pro" charset="0"/>
              <a:cs typeface="Myriad Pro" charset="0"/>
            </a:endParaRPr>
          </a:p>
          <a:p>
            <a:pPr lvl="2" indent="0">
              <a:buFont typeface="Arial" panose="020B0604020202020204" pitchFamily="34" charset="0"/>
              <a:buNone/>
            </a:pPr>
            <a:r>
              <a:rPr lang="en-US" altLang="en-US" sz="2800" b="1" dirty="0" smtClean="0">
                <a:solidFill>
                  <a:schemeClr val="tx1"/>
                </a:solidFill>
                <a:latin typeface="Myriad Pro" charset="0"/>
                <a:ea typeface="Myriad Pro" charset="0"/>
                <a:cs typeface="Myriad Pro" charset="0"/>
              </a:rPr>
              <a:t>tidak gagal kerja jika ada gangguan</a:t>
            </a:r>
            <a:endParaRPr lang="en-US" altLang="en-US" sz="2800" b="1" dirty="0" smtClean="0">
              <a:solidFill>
                <a:schemeClr val="tx1"/>
              </a:solidFill>
              <a:latin typeface="Myriad Pro" charset="0"/>
              <a:ea typeface="Myriad Pro" charset="0"/>
              <a:cs typeface="Myriad Pro" charset="0"/>
            </a:endParaRPr>
          </a:p>
          <a:p>
            <a:pPr marL="971550" lvl="1" indent="-514350">
              <a:buFont typeface="Arial" panose="020B0604020202020204" pitchFamily="34" charset="0"/>
              <a:buChar char="•"/>
            </a:pPr>
            <a:r>
              <a:rPr lang="en-US" altLang="en-US" sz="2800" b="1" dirty="0" smtClean="0">
                <a:solidFill>
                  <a:schemeClr val="tx1"/>
                </a:solidFill>
                <a:latin typeface="Myriad Pro" charset="0"/>
                <a:ea typeface="Myriad Pro" charset="0"/>
                <a:cs typeface="Myriad Pro" charset="0"/>
              </a:rPr>
              <a:t>Security (keterjaminan)</a:t>
            </a:r>
            <a:endParaRPr lang="en-US" altLang="en-US" sz="2800" b="1" dirty="0" smtClean="0">
              <a:solidFill>
                <a:schemeClr val="tx1"/>
              </a:solidFill>
              <a:latin typeface="Myriad Pro" charset="0"/>
              <a:ea typeface="Myriad Pro" charset="0"/>
              <a:cs typeface="Myriad Pro" charset="0"/>
            </a:endParaRPr>
          </a:p>
          <a:p>
            <a:pPr lvl="1" indent="0">
              <a:buFont typeface="Arial" panose="020B0604020202020204" pitchFamily="34" charset="0"/>
              <a:buNone/>
            </a:pPr>
            <a:r>
              <a:rPr lang="en-US" altLang="en-US" sz="2800" b="1" dirty="0" smtClean="0">
                <a:solidFill>
                  <a:schemeClr val="tx1"/>
                </a:solidFill>
                <a:latin typeface="Myriad Pro" charset="0"/>
                <a:ea typeface="Myriad Pro" charset="0"/>
                <a:cs typeface="Myriad Pro" charset="0"/>
              </a:rPr>
              <a:t>	Tidak mengalami kesalahan kerja pada kondisi yang ditentukan</a:t>
            </a:r>
            <a:endParaRPr lang="en-US" altLang="en-US" sz="2800" b="1" dirty="0" smtClean="0">
              <a:solidFill>
                <a:schemeClr val="tx1"/>
              </a:solidFill>
              <a:latin typeface="Myriad Pro" charset="0"/>
              <a:ea typeface="Myriad Pro" charset="0"/>
              <a:cs typeface="Myriad Pro" charset="0"/>
            </a:endParaRPr>
          </a:p>
          <a:p>
            <a:pPr marL="514350" indent="-514350">
              <a:buFont typeface="+mj-lt"/>
              <a:buAutoNum type="alphaUcPeriod"/>
            </a:pPr>
            <a:r>
              <a:rPr lang="en-US" altLang="en-US" sz="2800" b="1" dirty="0" smtClean="0">
                <a:solidFill>
                  <a:schemeClr val="tx1"/>
                </a:solidFill>
                <a:latin typeface="Myriad Pro" charset="0"/>
                <a:ea typeface="Myriad Pro" charset="0"/>
                <a:cs typeface="Myriad Pro" charset="0"/>
              </a:rPr>
              <a:t>Cepat =&gt; kecepatan pemutusan gangguan untuk memisahkan sumber gangguan dari peralatan yang dilindungi</a:t>
            </a:r>
            <a:endParaRPr lang="en-US" altLang="en-US" sz="2800" b="1" dirty="0" smtClean="0">
              <a:solidFill>
                <a:schemeClr val="tx1"/>
              </a:solidFill>
              <a:latin typeface="Myriad Pro" charset="0"/>
              <a:ea typeface="Myriad Pro" charset="0"/>
              <a:cs typeface="Myriad Pro" charset="0"/>
            </a:endParaRPr>
          </a:p>
          <a:p>
            <a:pPr marL="514350" indent="-514350">
              <a:buFont typeface="+mj-lt"/>
              <a:buAutoNum type="alphaUcPeriod"/>
            </a:pPr>
            <a:r>
              <a:rPr lang="" altLang="en-US" sz="2800" b="1" dirty="0" smtClean="0">
                <a:solidFill>
                  <a:schemeClr val="tx1"/>
                </a:solidFill>
                <a:latin typeface="Myriad Pro" charset="0"/>
                <a:ea typeface="Myriad Pro" charset="0"/>
                <a:cs typeface="Myriad Pro" charset="0"/>
              </a:rPr>
              <a:t>Selektif =&gt; relay proteksi hanya melindungi zona yang diproteksi dari gangguan saja.</a:t>
            </a:r>
            <a:endParaRPr lang="en-US" altLang="en-US" sz="2800" b="1" dirty="0" smtClean="0">
              <a:solidFill>
                <a:schemeClr val="tx1"/>
              </a:solidFill>
              <a:latin typeface="Myriad Pro" charset="0"/>
              <a:ea typeface="Myriad Pro" charset="0"/>
              <a:cs typeface="Myriad Pro" charset="0"/>
            </a:endParaRPr>
          </a:p>
          <a:p>
            <a:pPr indent="0">
              <a:buFont typeface="+mj-lt"/>
              <a:buNone/>
            </a:pPr>
            <a:endParaRPr lang="en-US" altLang="en-US" sz="2800" b="1" dirty="0" smtClean="0">
              <a:solidFill>
                <a:schemeClr val="tx1"/>
              </a:solidFill>
              <a:latin typeface="Myriad Pro" charset="0"/>
              <a:ea typeface="Myriad Pro" charset="0"/>
              <a:cs typeface="Myriad Pro" charset="0"/>
            </a:endParaRPr>
          </a:p>
          <a:p>
            <a:pPr marL="514350" indent="-514350">
              <a:buFont typeface="+mj-lt"/>
              <a:buAutoNum type="alphaUcPeriod"/>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Istilah istilah dalam sistem 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8120" y="792480"/>
            <a:ext cx="11864340" cy="5506085"/>
          </a:xfrm>
          <a:prstGeom prst="rect">
            <a:avLst/>
          </a:prstGeom>
        </p:spPr>
        <p:txBody>
          <a:bodyPr/>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main protection</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backup protection</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fault clearning time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relay operating time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autoreclose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deadtime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delay time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reclaim time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circuit breaker failure</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switch on to fault </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800" dirty="0" smtClean="0">
                <a:solidFill>
                  <a:schemeClr val="tx1"/>
                </a:solidFill>
                <a:latin typeface="Myriad Pro" charset="0"/>
                <a:ea typeface="Myriad Pro" charset="0"/>
                <a:cs typeface="Myriad Pro" charset="0"/>
              </a:rPr>
              <a:t>auxiliary relay</a:t>
            </a:r>
            <a:endParaRPr lang="en-US" altLang="en-US" sz="2800" dirty="0" smtClean="0">
              <a:solidFill>
                <a:schemeClr val="tx1"/>
              </a:solidFill>
              <a:latin typeface="Myriad Pro" charset="0"/>
              <a:ea typeface="Myriad Pro" charset="0"/>
              <a:cs typeface="Myriad Pro" charset="0"/>
            </a:endParaRPr>
          </a:p>
          <a:p>
            <a:pPr marL="514350" indent="-514350">
              <a:buFont typeface="+mj-lt"/>
              <a:buAutoNum type="alphaLcParenR"/>
            </a:pPr>
            <a:endParaRPr lang="en-US" altLang="en-US" sz="2800"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Current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pic>
        <p:nvPicPr>
          <p:cNvPr id="3" name="Picture 2" descr="CT"/>
          <p:cNvPicPr>
            <a:picLocks noChangeAspect="1"/>
          </p:cNvPicPr>
          <p:nvPr/>
        </p:nvPicPr>
        <p:blipFill>
          <a:blip r:embed="rId1"/>
          <a:stretch>
            <a:fillRect/>
          </a:stretch>
        </p:blipFill>
        <p:spPr>
          <a:xfrm>
            <a:off x="2214245" y="1177925"/>
            <a:ext cx="4346575" cy="4346575"/>
          </a:xfrm>
          <a:prstGeom prst="rect">
            <a:avLst/>
          </a:prstGeom>
        </p:spPr>
      </p:pic>
      <p:sp>
        <p:nvSpPr>
          <p:cNvPr id="8" name="Text Box 7"/>
          <p:cNvSpPr txBox="1"/>
          <p:nvPr/>
        </p:nvSpPr>
        <p:spPr>
          <a:xfrm>
            <a:off x="7030085" y="1778635"/>
            <a:ext cx="5032375" cy="2062480"/>
          </a:xfrm>
          <a:prstGeom prst="rect">
            <a:avLst/>
          </a:prstGeom>
        </p:spPr>
        <p:txBody>
          <a:bodyPr/>
          <a:p>
            <a:r>
              <a:rPr lang="en-US" altLang="en-US" sz="3000" b="1" dirty="0" smtClean="0">
                <a:solidFill>
                  <a:srgbClr val="FF0000"/>
                </a:solidFill>
                <a:latin typeface="Myriad Pro" charset="0"/>
                <a:ea typeface="Myriad Pro" charset="0"/>
                <a:cs typeface="Myriad Pro" charset="0"/>
              </a:rPr>
              <a:t>- sensor (metering) arus</a:t>
            </a:r>
            <a:endParaRPr lang="en-US" altLang="en-US" sz="3000" b="1" dirty="0" smtClean="0">
              <a:solidFill>
                <a:srgbClr val="FF0000"/>
              </a:solidFill>
              <a:latin typeface="Myriad Pro" charset="0"/>
              <a:ea typeface="Myriad Pro" charset="0"/>
              <a:cs typeface="Myriad Pro" charset="0"/>
            </a:endParaRPr>
          </a:p>
          <a:p>
            <a:r>
              <a:rPr lang="en-US" altLang="en-US" sz="3000" b="1" dirty="0" smtClean="0">
                <a:solidFill>
                  <a:srgbClr val="FF0000"/>
                </a:solidFill>
                <a:latin typeface="Myriad Pro" charset="0"/>
                <a:ea typeface="Myriad Pro" charset="0"/>
                <a:cs typeface="Myriad Pro" charset="0"/>
              </a:rPr>
              <a:t>- transducer arus</a:t>
            </a:r>
            <a:endParaRPr lang="en-US" altLang="en-US" sz="3000" b="1" dirty="0" smtClean="0">
              <a:solidFill>
                <a:srgbClr val="FF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Potential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5584825" y="2597785"/>
            <a:ext cx="6398260" cy="1353820"/>
          </a:xfrm>
          <a:prstGeom prst="rect">
            <a:avLst/>
          </a:prstGeom>
        </p:spPr>
        <p:txBody>
          <a:bodyPr/>
          <a:p>
            <a:r>
              <a:rPr lang="en-US" altLang="en-US" sz="3000" b="1" dirty="0" smtClean="0">
                <a:solidFill>
                  <a:srgbClr val="FF0000"/>
                </a:solidFill>
                <a:latin typeface="Myriad Pro" charset="0"/>
                <a:ea typeface="Myriad Pro" charset="0"/>
                <a:cs typeface="Myriad Pro" charset="0"/>
              </a:rPr>
              <a:t>- sensor (metering) tegangan</a:t>
            </a:r>
            <a:endParaRPr lang="en-US" altLang="en-US" sz="3000" b="1" dirty="0" smtClean="0">
              <a:solidFill>
                <a:srgbClr val="FF0000"/>
              </a:solidFill>
              <a:latin typeface="Myriad Pro" charset="0"/>
              <a:ea typeface="Myriad Pro" charset="0"/>
              <a:cs typeface="Myriad Pro" charset="0"/>
            </a:endParaRPr>
          </a:p>
          <a:p>
            <a:r>
              <a:rPr lang="en-US" altLang="en-US" sz="3000" b="1" dirty="0" smtClean="0">
                <a:solidFill>
                  <a:srgbClr val="FF0000"/>
                </a:solidFill>
                <a:latin typeface="Myriad Pro" charset="0"/>
                <a:ea typeface="Myriad Pro" charset="0"/>
                <a:cs typeface="Myriad Pro" charset="0"/>
              </a:rPr>
              <a:t>- transducer tegangan</a:t>
            </a:r>
            <a:endParaRPr lang="en-US" altLang="en-US" sz="3000" b="1" dirty="0" smtClean="0">
              <a:solidFill>
                <a:srgbClr val="FF0000"/>
              </a:solidFill>
              <a:latin typeface="Myriad Pro" charset="0"/>
              <a:ea typeface="Myriad Pro" charset="0"/>
              <a:cs typeface="Myriad Pro" charset="0"/>
            </a:endParaRPr>
          </a:p>
        </p:txBody>
      </p:sp>
      <p:pic>
        <p:nvPicPr>
          <p:cNvPr id="4" name="Picture 3" descr="PT"/>
          <p:cNvPicPr>
            <a:picLocks noChangeAspect="1"/>
          </p:cNvPicPr>
          <p:nvPr/>
        </p:nvPicPr>
        <p:blipFill>
          <a:blip r:embed="rId1"/>
          <a:stretch>
            <a:fillRect/>
          </a:stretch>
        </p:blipFill>
        <p:spPr>
          <a:xfrm>
            <a:off x="1348105" y="1156335"/>
            <a:ext cx="4236720" cy="42367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High Voltage Circuit Breaker (PMT)</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888480" y="2513330"/>
            <a:ext cx="5032375" cy="980440"/>
          </a:xfrm>
          <a:prstGeom prst="rect">
            <a:avLst/>
          </a:prstGeom>
        </p:spPr>
        <p:txBody>
          <a:bodyPr/>
          <a:p>
            <a:r>
              <a:rPr lang="en-US" altLang="en-US" sz="4000" dirty="0" smtClean="0">
                <a:solidFill>
                  <a:srgbClr val="FF0000"/>
                </a:solidFill>
                <a:latin typeface="Myriad Pro" charset="0"/>
                <a:ea typeface="Myriad Pro" charset="0"/>
                <a:cs typeface="Myriad Pro" charset="0"/>
              </a:rPr>
              <a:t>- Actuator / driver</a:t>
            </a:r>
            <a:endParaRPr lang="en-US" altLang="en-US" sz="4000" dirty="0" smtClean="0">
              <a:solidFill>
                <a:srgbClr val="FF0000"/>
              </a:solidFill>
              <a:latin typeface="Myriad Pro" charset="0"/>
              <a:ea typeface="Myriad Pro" charset="0"/>
              <a:cs typeface="Myriad Pro" charset="0"/>
            </a:endParaRPr>
          </a:p>
        </p:txBody>
      </p:sp>
      <p:pic>
        <p:nvPicPr>
          <p:cNvPr id="4" name="Picture 3" descr="CB"/>
          <p:cNvPicPr>
            <a:picLocks noChangeAspect="1"/>
          </p:cNvPicPr>
          <p:nvPr/>
        </p:nvPicPr>
        <p:blipFill>
          <a:blip r:embed="rId1"/>
          <a:stretch>
            <a:fillRect/>
          </a:stretch>
        </p:blipFill>
        <p:spPr>
          <a:xfrm>
            <a:off x="2566035" y="913130"/>
            <a:ext cx="3448050" cy="4876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sym typeface="+mn-ea"/>
              </a:rPr>
              <a:t>Relay 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5235575" y="1108710"/>
            <a:ext cx="5586730" cy="3531870"/>
          </a:xfrm>
          <a:prstGeom prst="rect">
            <a:avLst/>
          </a:prstGeom>
        </p:spPr>
        <p:txBody>
          <a:bodyPr/>
          <a:p>
            <a:r>
              <a:rPr lang="en-US" altLang="en-US" sz="3500" dirty="0" smtClean="0">
                <a:solidFill>
                  <a:schemeClr val="tx1"/>
                </a:solidFill>
                <a:latin typeface="Myriad Pro" charset="0"/>
                <a:ea typeface="Myriad Pro" charset="0"/>
                <a:cs typeface="Myriad Pro" charset="0"/>
              </a:rPr>
              <a:t>dilengkapi dengan :</a:t>
            </a:r>
            <a:endParaRPr lang="en-US" altLang="en-US" sz="3500" dirty="0" smtClean="0">
              <a:solidFill>
                <a:schemeClr val="tx1"/>
              </a:solidFill>
              <a:latin typeface="Myriad Pro" charset="0"/>
              <a:ea typeface="Myriad Pro" charset="0"/>
              <a:cs typeface="Myriad Pro" charset="0"/>
            </a:endParaRPr>
          </a:p>
          <a:p>
            <a:r>
              <a:rPr lang="en-US" altLang="en-US" sz="3500" dirty="0" smtClean="0">
                <a:solidFill>
                  <a:schemeClr val="tx1"/>
                </a:solidFill>
                <a:latin typeface="Myriad Pro" charset="0"/>
                <a:ea typeface="Myriad Pro" charset="0"/>
                <a:cs typeface="Myriad Pro" charset="0"/>
              </a:rPr>
              <a:t>- Microprocessor</a:t>
            </a:r>
            <a:endParaRPr lang="en-US" altLang="en-US" sz="3500" dirty="0" smtClean="0">
              <a:solidFill>
                <a:schemeClr val="tx1"/>
              </a:solidFill>
              <a:latin typeface="Myriad Pro" charset="0"/>
              <a:ea typeface="Myriad Pro" charset="0"/>
              <a:cs typeface="Myriad Pro" charset="0"/>
            </a:endParaRPr>
          </a:p>
          <a:p>
            <a:r>
              <a:rPr lang="en-US" altLang="en-US" sz="3500" dirty="0" smtClean="0">
                <a:solidFill>
                  <a:schemeClr val="tx1"/>
                </a:solidFill>
                <a:latin typeface="Myriad Pro" charset="0"/>
                <a:ea typeface="Myriad Pro" charset="0"/>
                <a:cs typeface="Myriad Pro" charset="0"/>
              </a:rPr>
              <a:t>- pin analog input</a:t>
            </a:r>
            <a:endParaRPr lang="en-US" altLang="en-US" sz="3500" dirty="0" smtClean="0">
              <a:solidFill>
                <a:schemeClr val="tx1"/>
              </a:solidFill>
              <a:latin typeface="Myriad Pro" charset="0"/>
              <a:ea typeface="Myriad Pro" charset="0"/>
              <a:cs typeface="Myriad Pro" charset="0"/>
            </a:endParaRPr>
          </a:p>
          <a:p>
            <a:r>
              <a:rPr lang="en-US" altLang="en-US" sz="3500" dirty="0" smtClean="0">
                <a:solidFill>
                  <a:schemeClr val="tx1"/>
                </a:solidFill>
                <a:latin typeface="Myriad Pro" charset="0"/>
                <a:ea typeface="Myriad Pro" charset="0"/>
                <a:cs typeface="Myriad Pro" charset="0"/>
              </a:rPr>
              <a:t>- pin digital IO</a:t>
            </a:r>
            <a:endParaRPr lang="en-US" altLang="en-US" sz="3500" dirty="0" smtClean="0">
              <a:solidFill>
                <a:schemeClr val="tx1"/>
              </a:solidFill>
              <a:latin typeface="Myriad Pro" charset="0"/>
              <a:ea typeface="Myriad Pro" charset="0"/>
              <a:cs typeface="Myriad Pro" charset="0"/>
            </a:endParaRPr>
          </a:p>
          <a:p>
            <a:r>
              <a:rPr lang="en-US" altLang="en-US" sz="3500" dirty="0" smtClean="0">
                <a:solidFill>
                  <a:schemeClr val="tx1"/>
                </a:solidFill>
                <a:latin typeface="Myriad Pro" charset="0"/>
                <a:ea typeface="Myriad Pro" charset="0"/>
                <a:cs typeface="Myriad Pro" charset="0"/>
              </a:rPr>
              <a:t>- ADC</a:t>
            </a:r>
            <a:endParaRPr lang="en-US" altLang="en-US" sz="3500" dirty="0" smtClean="0">
              <a:solidFill>
                <a:schemeClr val="tx1"/>
              </a:solidFill>
              <a:latin typeface="Myriad Pro" charset="0"/>
              <a:ea typeface="Myriad Pro" charset="0"/>
              <a:cs typeface="Myriad Pro" charset="0"/>
            </a:endParaRPr>
          </a:p>
          <a:p>
            <a:endParaRPr lang="en-US" altLang="en-US" sz="3500" dirty="0" smtClean="0">
              <a:solidFill>
                <a:schemeClr val="tx1"/>
              </a:solidFill>
              <a:latin typeface="Myriad Pro" charset="0"/>
              <a:ea typeface="Myriad Pro" charset="0"/>
              <a:cs typeface="Myriad Pro" charset="0"/>
            </a:endParaRPr>
          </a:p>
        </p:txBody>
      </p:sp>
      <p:pic>
        <p:nvPicPr>
          <p:cNvPr id="4" name="Picture 3" descr="ocr_numerik"/>
          <p:cNvPicPr>
            <a:picLocks noChangeAspect="1"/>
          </p:cNvPicPr>
          <p:nvPr/>
        </p:nvPicPr>
        <p:blipFill>
          <a:blip r:embed="rId1"/>
          <a:stretch>
            <a:fillRect/>
          </a:stretch>
        </p:blipFill>
        <p:spPr>
          <a:xfrm>
            <a:off x="439420" y="855980"/>
            <a:ext cx="4686300" cy="4686300"/>
          </a:xfrm>
          <a:prstGeom prst="rect">
            <a:avLst/>
          </a:prstGeom>
        </p:spPr>
      </p:pic>
      <p:sp>
        <p:nvSpPr>
          <p:cNvPr id="5" name="Text Box 4"/>
          <p:cNvSpPr txBox="1"/>
          <p:nvPr/>
        </p:nvSpPr>
        <p:spPr>
          <a:xfrm>
            <a:off x="1711960" y="5542280"/>
            <a:ext cx="2140585" cy="464185"/>
          </a:xfrm>
          <a:prstGeom prst="rect">
            <a:avLst/>
          </a:prstGeom>
        </p:spPr>
        <p:txBody>
          <a:bodyPr/>
          <a:p>
            <a:r>
              <a:rPr lang="en-US" altLang="en-US" sz="2000" b="1" dirty="0" smtClean="0">
                <a:solidFill>
                  <a:schemeClr val="tx1"/>
                </a:solidFill>
                <a:latin typeface="Myriad Pro" charset="0"/>
                <a:ea typeface="Myriad Pro" charset="0"/>
                <a:cs typeface="Myriad Pro" charset="0"/>
              </a:rPr>
              <a:t>Relay Numerik</a:t>
            </a:r>
            <a:endParaRPr lang="en-US" altLang="en-US" sz="2000" b="1"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ccumulator"/>
          <p:cNvPicPr>
            <a:picLocks noChangeAspect="1"/>
          </p:cNvPicPr>
          <p:nvPr/>
        </p:nvPicPr>
        <p:blipFill>
          <a:blip r:embed="rId1"/>
          <a:stretch>
            <a:fillRect/>
          </a:stretch>
        </p:blipFill>
        <p:spPr>
          <a:xfrm>
            <a:off x="2568575" y="683895"/>
            <a:ext cx="5094605" cy="5094605"/>
          </a:xfrm>
          <a:prstGeom prst="rect">
            <a:avLst/>
          </a:prstGeom>
        </p:spPr>
      </p:pic>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Sumber DC</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5" name="Text Box 4"/>
          <p:cNvSpPr txBox="1"/>
          <p:nvPr/>
        </p:nvSpPr>
        <p:spPr>
          <a:xfrm>
            <a:off x="3206115" y="5387340"/>
            <a:ext cx="3776980" cy="464185"/>
          </a:xfrm>
          <a:prstGeom prst="rect">
            <a:avLst/>
          </a:prstGeom>
        </p:spPr>
        <p:txBody>
          <a:bodyPr/>
          <a:p>
            <a:r>
              <a:rPr lang="en-US" altLang="en-US" sz="2000" b="1" dirty="0" smtClean="0">
                <a:solidFill>
                  <a:schemeClr val="tx1"/>
                </a:solidFill>
                <a:latin typeface="Myriad Pro" charset="0"/>
                <a:ea typeface="Myriad Pro" charset="0"/>
                <a:cs typeface="Myriad Pro" charset="0"/>
              </a:rPr>
              <a:t>sumber DC =&gt; 24-240 VDC</a:t>
            </a:r>
            <a:endParaRPr lang="en-US" altLang="en-US" sz="2000" b="1"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Contactor Relay / Auxiliary Relay</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269990" y="2513330"/>
            <a:ext cx="5650865" cy="1830705"/>
          </a:xfrm>
          <a:prstGeom prst="rect">
            <a:avLst/>
          </a:prstGeom>
        </p:spPr>
        <p:txBody>
          <a:bodyPr/>
          <a:p>
            <a:r>
              <a:rPr lang="en-US" altLang="en-US" sz="3000" b="1" dirty="0" smtClean="0">
                <a:solidFill>
                  <a:srgbClr val="FF0000"/>
                </a:solidFill>
                <a:latin typeface="Myriad Pro" charset="0"/>
                <a:ea typeface="Myriad Pro" charset="0"/>
                <a:cs typeface="Myriad Pro" charset="0"/>
              </a:rPr>
              <a:t>- Bisa digunakan untuk mengontak/mengontrol trip PMT, indikasi dan lain sebagainya.</a:t>
            </a:r>
            <a:endParaRPr lang="en-US" altLang="en-US" sz="3000" b="1" dirty="0" smtClean="0">
              <a:solidFill>
                <a:srgbClr val="FF0000"/>
              </a:solidFill>
              <a:latin typeface="Myriad Pro" charset="0"/>
              <a:ea typeface="Myriad Pro" charset="0"/>
              <a:cs typeface="Myriad Pro" charset="0"/>
            </a:endParaRPr>
          </a:p>
        </p:txBody>
      </p:sp>
      <p:pic>
        <p:nvPicPr>
          <p:cNvPr id="3" name="Picture 2" descr="relay_contactor"/>
          <p:cNvPicPr>
            <a:picLocks noChangeAspect="1"/>
          </p:cNvPicPr>
          <p:nvPr/>
        </p:nvPicPr>
        <p:blipFill>
          <a:blip r:embed="rId1"/>
          <a:stretch>
            <a:fillRect/>
          </a:stretch>
        </p:blipFill>
        <p:spPr>
          <a:xfrm>
            <a:off x="2226310" y="1120775"/>
            <a:ext cx="3591560" cy="44621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635635" y="1219835"/>
            <a:ext cx="10699750" cy="4808220"/>
          </a:xfrm>
          <a:prstGeom prst="rect">
            <a:avLst/>
          </a:prstGeom>
        </p:spPr>
        <p:txBody>
          <a:bodyPr/>
          <a:p>
            <a:pPr indent="0">
              <a:buNone/>
            </a:pPr>
            <a:endParaRPr lang="en-US" altLang="en-US" sz="4000" b="1" dirty="0" smtClean="0">
              <a:solidFill>
                <a:schemeClr val="tx1"/>
              </a:solidFill>
              <a:latin typeface="Myriad Pro" charset="0"/>
              <a:ea typeface="Myriad Pro" charset="0"/>
              <a:cs typeface="Myriad Pro" charset="0"/>
            </a:endParaRPr>
          </a:p>
          <a:p>
            <a:pPr marL="742950" indent="-742950">
              <a:buAutoNum type="arabicPeriod"/>
            </a:pPr>
            <a:r>
              <a:rPr lang="en-US" altLang="en-US" sz="4000" b="1" dirty="0" smtClean="0">
                <a:solidFill>
                  <a:schemeClr val="tx1"/>
                </a:solidFill>
                <a:latin typeface="Myriad Pro" charset="0"/>
                <a:ea typeface="Myriad Pro" charset="0"/>
                <a:cs typeface="Myriad Pro" charset="0"/>
              </a:rPr>
              <a:t>Distance</a:t>
            </a:r>
            <a:endParaRPr lang="en-US" altLang="en-US" sz="4000" b="1" dirty="0" smtClean="0">
              <a:solidFill>
                <a:schemeClr val="tx1"/>
              </a:solidFill>
              <a:latin typeface="Myriad Pro" charset="0"/>
              <a:ea typeface="Myriad Pro" charset="0"/>
              <a:cs typeface="Myriad Pro" charset="0"/>
            </a:endParaRPr>
          </a:p>
          <a:p>
            <a:pPr marL="742950" indent="-742950">
              <a:buAutoNum type="arabicPeriod"/>
            </a:pPr>
            <a:r>
              <a:rPr lang="en-US" altLang="en-US" sz="4000" b="1" dirty="0" smtClean="0">
                <a:solidFill>
                  <a:schemeClr val="tx1"/>
                </a:solidFill>
                <a:latin typeface="Myriad Pro" charset="0"/>
                <a:ea typeface="Myriad Pro" charset="0"/>
                <a:cs typeface="Myriad Pro" charset="0"/>
              </a:rPr>
              <a:t>Differential</a:t>
            </a:r>
            <a:endParaRPr lang="en-US" altLang="en-US" sz="4000" b="1" dirty="0" smtClean="0">
              <a:solidFill>
                <a:schemeClr val="tx1"/>
              </a:solidFill>
              <a:latin typeface="Myriad Pro" charset="0"/>
              <a:ea typeface="Myriad Pro" charset="0"/>
              <a:cs typeface="Myriad Pro" charset="0"/>
            </a:endParaRPr>
          </a:p>
          <a:p>
            <a:pPr marL="742950" indent="-742950">
              <a:buAutoNum type="arabicPeriod"/>
            </a:pPr>
            <a:r>
              <a:rPr lang="en-US" altLang="en-US" sz="4000" b="1" dirty="0" smtClean="0">
                <a:latin typeface="Myriad Pro" charset="0"/>
                <a:ea typeface="Myriad Pro" charset="0"/>
                <a:cs typeface="Myriad Pro" charset="0"/>
                <a:sym typeface="+mn-ea"/>
              </a:rPr>
              <a:t>OCR</a:t>
            </a:r>
            <a:endParaRPr lang="en-US" altLang="en-US" sz="4000" b="1" dirty="0" smtClean="0">
              <a:solidFill>
                <a:schemeClr val="tx1"/>
              </a:solidFill>
              <a:latin typeface="Myriad Pro" charset="0"/>
              <a:ea typeface="Myriad Pro" charset="0"/>
              <a:cs typeface="Myriad Pro" charset="0"/>
            </a:endParaRPr>
          </a:p>
          <a:p>
            <a:pPr indent="0">
              <a:buNone/>
            </a:pPr>
            <a:endParaRPr lang="en-US" altLang="en-US" sz="4000" b="1" dirty="0" smtClean="0">
              <a:solidFill>
                <a:schemeClr val="tx1"/>
              </a:solidFill>
              <a:latin typeface="Myriad Pro" charset="0"/>
              <a:ea typeface="Myriad Pro" charset="0"/>
              <a:cs typeface="Myriad Pro" charset="0"/>
            </a:endParaRPr>
          </a:p>
          <a:p>
            <a:pPr marL="1200150" lvl="1" indent="-742950">
              <a:buAutoNum type="alphaLcParenR"/>
            </a:pPr>
            <a:endParaRPr lang="en-US" altLang="en-US" sz="4000" b="1" dirty="0" smtClean="0">
              <a:solidFill>
                <a:schemeClr val="tx1"/>
              </a:solidFill>
              <a:latin typeface="Myriad Pro" charset="0"/>
              <a:ea typeface="Myriad Pro" charset="0"/>
              <a:cs typeface="Myriad Pro" charset="0"/>
            </a:endParaRPr>
          </a:p>
          <a:p>
            <a:pPr marL="1200150" lvl="1" indent="-742950">
              <a:buAutoNum type="alphaLcParenR"/>
            </a:pPr>
            <a:endParaRPr lang="en-US" altLang="en-US" sz="4000" b="1" dirty="0" smtClean="0">
              <a:solidFill>
                <a:schemeClr val="tx1"/>
              </a:solidFill>
              <a:latin typeface="Myriad Pro" charset="0"/>
              <a:ea typeface="Myriad Pro" charset="0"/>
              <a:cs typeface="Myriad Pro" charset="0"/>
            </a:endParaRPr>
          </a:p>
        </p:txBody>
      </p:sp>
      <p:sp>
        <p:nvSpPr>
          <p:cNvPr id="3" name="Text Box 2"/>
          <p:cNvSpPr txBox="1"/>
          <p:nvPr/>
        </p:nvSpPr>
        <p:spPr>
          <a:xfrm>
            <a:off x="319405" y="305435"/>
            <a:ext cx="4258310" cy="914400"/>
          </a:xfrm>
          <a:prstGeom prst="rect">
            <a:avLst/>
          </a:prstGeom>
        </p:spPr>
        <p:txBody>
          <a:bodyPr wrap="none"/>
          <a:p>
            <a:r>
              <a:rPr lang="" altLang="en-US" sz="4000" b="1" dirty="0" smtClean="0">
                <a:solidFill>
                  <a:srgbClr val="C00000"/>
                </a:solidFill>
                <a:latin typeface="Myriad Pro" charset="0"/>
                <a:ea typeface="Myriad Pro" charset="0"/>
                <a:cs typeface="Myriad Pro" charset="0"/>
              </a:rPr>
              <a:t>SECARA UMUM..???</a:t>
            </a:r>
            <a:endParaRPr lang="" altLang="en-US" sz="4000" b="1" dirty="0" smtClean="0">
              <a:solidFill>
                <a:srgbClr val="C0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5000" dirty="0" smtClean="0"/>
              <a:t>Proteksi bay PHT</a:t>
            </a:r>
            <a:endParaRPr lang="en-US" altLang="en-US" sz="5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Prinsip kerja rele jarak</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302260" y="877570"/>
            <a:ext cx="11076940" cy="5001260"/>
          </a:xfrm>
          <a:prstGeom prst="rect">
            <a:avLst/>
          </a:prstGeom>
        </p:spPr>
        <p:txBody>
          <a:bodyPr/>
          <a:p>
            <a:pPr marL="457200" indent="-457200">
              <a:buFont typeface="Arial" panose="020B0604020202020204" pitchFamily="34" charset="0"/>
              <a:buChar char="•"/>
            </a:pPr>
            <a:r>
              <a:rPr lang="en-US" altLang="en-US" sz="3300" dirty="0" smtClean="0">
                <a:solidFill>
                  <a:schemeClr val="tx1"/>
                </a:solidFill>
                <a:latin typeface="Myriad Pro" charset="0"/>
                <a:ea typeface="Myriad Pro" charset="0"/>
                <a:cs typeface="Myriad Pro" charset="0"/>
              </a:rPr>
              <a:t>rele jarak bekerja dengan membandingkan impedansi gangguan yang terukur dengan impedansi setting</a:t>
            </a:r>
            <a:endParaRPr lang="en-US" altLang="en-US" sz="3300" dirty="0" smtClean="0">
              <a:solidFill>
                <a:schemeClr val="tx1"/>
              </a:solidFill>
              <a:latin typeface="Myriad Pro" charset="0"/>
              <a:ea typeface="Myriad Pro" charset="0"/>
              <a:cs typeface="Myriad Pro" charset="0"/>
            </a:endParaRPr>
          </a:p>
          <a:p>
            <a:pPr marL="457200" indent="-457200">
              <a:buFont typeface="Arial" panose="020B0604020202020204" pitchFamily="34" charset="0"/>
              <a:buChar char="•"/>
            </a:pP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rabicParenR"/>
            </a:pPr>
            <a:r>
              <a:rPr lang="en-US" altLang="en-US" sz="3300" dirty="0" smtClean="0">
                <a:solidFill>
                  <a:schemeClr val="tx1"/>
                </a:solidFill>
                <a:latin typeface="Myriad Pro" charset="0"/>
                <a:ea typeface="Myriad Pro" charset="0"/>
                <a:cs typeface="Myriad Pro" charset="0"/>
              </a:rPr>
              <a:t>if Zf &lt; Zs : trip()</a:t>
            </a: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rabicParenR"/>
            </a:pPr>
            <a:r>
              <a:rPr lang="en-US" altLang="en-US" sz="3300" dirty="0" smtClean="0">
                <a:solidFill>
                  <a:schemeClr val="tx1"/>
                </a:solidFill>
                <a:latin typeface="Myriad Pro" charset="0"/>
                <a:ea typeface="Myriad Pro" charset="0"/>
                <a:cs typeface="Myriad Pro" charset="0"/>
              </a:rPr>
              <a:t>if Zf &gt; Zs : not trip()</a:t>
            </a:r>
            <a:endParaRPr lang="en-US" altLang="en-US" sz="3300" dirty="0" smtClean="0">
              <a:solidFill>
                <a:schemeClr val="tx1"/>
              </a:solidFill>
              <a:latin typeface="Myriad Pro" charset="0"/>
              <a:ea typeface="Myriad Pro" charset="0"/>
              <a:cs typeface="Myriad Pro" charset="0"/>
            </a:endParaRPr>
          </a:p>
          <a:p>
            <a:pPr lvl="1" indent="0">
              <a:buFont typeface="+mj-lt"/>
              <a:buNone/>
            </a:pPr>
            <a:endParaRPr lang="en-US" altLang="en-US" sz="3300" dirty="0" smtClean="0">
              <a:solidFill>
                <a:schemeClr val="tx1"/>
              </a:solidFill>
              <a:latin typeface="Myriad Pro" charset="0"/>
              <a:ea typeface="Myriad Pro" charset="0"/>
              <a:cs typeface="Myriad Pro" charset="0"/>
            </a:endParaRPr>
          </a:p>
          <a:p>
            <a:pPr lvl="1" indent="0">
              <a:buFont typeface="+mj-lt"/>
              <a:buNone/>
            </a:pPr>
            <a:r>
              <a:rPr lang="en-US" altLang="en-US" sz="3300" dirty="0" smtClean="0">
                <a:solidFill>
                  <a:schemeClr val="tx1"/>
                </a:solidFill>
                <a:latin typeface="Myriad Pro" charset="0"/>
                <a:ea typeface="Myriad Pro" charset="0"/>
                <a:cs typeface="Myriad Pro" charset="0"/>
              </a:rPr>
              <a:t>di mana :</a:t>
            </a:r>
            <a:endParaRPr lang="en-US" altLang="en-US" sz="3300" dirty="0" smtClean="0">
              <a:solidFill>
                <a:schemeClr val="tx1"/>
              </a:solidFill>
              <a:latin typeface="Myriad Pro" charset="0"/>
              <a:ea typeface="Myriad Pro" charset="0"/>
              <a:cs typeface="Myriad Pro" charset="0"/>
            </a:endParaRPr>
          </a:p>
          <a:p>
            <a:pPr lvl="1" indent="0">
              <a:buFont typeface="+mj-lt"/>
              <a:buNone/>
            </a:pPr>
            <a:r>
              <a:rPr lang="en-US" altLang="en-US" sz="3300" dirty="0" smtClean="0">
                <a:solidFill>
                  <a:schemeClr val="tx1"/>
                </a:solidFill>
                <a:latin typeface="Myriad Pro" charset="0"/>
                <a:ea typeface="Myriad Pro" charset="0"/>
                <a:cs typeface="Myriad Pro" charset="0"/>
              </a:rPr>
              <a:t>Zf = impedansi gangguan </a:t>
            </a:r>
            <a:endParaRPr lang="en-US" altLang="en-US" sz="3300" dirty="0" smtClean="0">
              <a:solidFill>
                <a:schemeClr val="tx1"/>
              </a:solidFill>
              <a:latin typeface="Myriad Pro" charset="0"/>
              <a:ea typeface="Myriad Pro" charset="0"/>
              <a:cs typeface="Myriad Pro" charset="0"/>
            </a:endParaRPr>
          </a:p>
          <a:p>
            <a:pPr lvl="1" indent="0">
              <a:buFont typeface="+mj-lt"/>
              <a:buNone/>
            </a:pPr>
            <a:r>
              <a:rPr lang="en-US" altLang="en-US" sz="3300" dirty="0" smtClean="0">
                <a:solidFill>
                  <a:schemeClr val="tx1"/>
                </a:solidFill>
                <a:latin typeface="Myriad Pro" charset="0"/>
                <a:ea typeface="Myriad Pro" charset="0"/>
                <a:cs typeface="Myriad Pro" charset="0"/>
              </a:rPr>
              <a:t>Zs = impedansi setting</a:t>
            </a: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rabicParenR"/>
            </a:pPr>
            <a:endParaRPr lang="en-US" altLang="en-US" sz="3300" dirty="0" smtClean="0">
              <a:solidFill>
                <a:schemeClr val="tx1"/>
              </a:solidFill>
              <a:latin typeface="Myriad Pro" charset="0"/>
              <a:ea typeface="Myriad Pro" charset="0"/>
              <a:cs typeface="Myriad Pro" charset="0"/>
            </a:endParaRPr>
          </a:p>
        </p:txBody>
      </p:sp>
      <p:sp>
        <p:nvSpPr>
          <p:cNvPr id="3" name="Text Box 2"/>
          <p:cNvSpPr txBox="1"/>
          <p:nvPr/>
        </p:nvSpPr>
        <p:spPr>
          <a:xfrm>
            <a:off x="6591300" y="3003550"/>
            <a:ext cx="4645660" cy="606425"/>
          </a:xfrm>
          <a:prstGeom prst="rect">
            <a:avLst/>
          </a:prstGeom>
        </p:spPr>
        <p:txBody>
          <a:bodyPr/>
          <a:p>
            <a:r>
              <a:rPr lang="en-US" altLang="en-US" sz="3000" dirty="0" smtClean="0">
                <a:solidFill>
                  <a:schemeClr val="tx1"/>
                </a:solidFill>
                <a:latin typeface="Myriad Pro" charset="0"/>
                <a:ea typeface="Myriad Pro" charset="0"/>
                <a:cs typeface="Myriad Pro" charset="0"/>
              </a:rPr>
              <a:t>Zf = V_read /  I_read</a:t>
            </a:r>
            <a:endParaRPr lang="en-US" altLang="en-US" sz="3000" dirty="0" smtClean="0">
              <a:solidFill>
                <a:schemeClr val="tx1"/>
              </a:solidFill>
              <a:latin typeface="Myriad Pro" charset="0"/>
              <a:ea typeface="Myriad Pro" charset="0"/>
              <a:cs typeface="Myriad Pro" charset="0"/>
            </a:endParaRPr>
          </a:p>
        </p:txBody>
      </p:sp>
      <p:sp>
        <p:nvSpPr>
          <p:cNvPr id="5" name="Text Box 4"/>
          <p:cNvSpPr txBox="1"/>
          <p:nvPr/>
        </p:nvSpPr>
        <p:spPr>
          <a:xfrm>
            <a:off x="6665595" y="4030980"/>
            <a:ext cx="4497705" cy="1712595"/>
          </a:xfrm>
          <a:prstGeom prst="rect">
            <a:avLst/>
          </a:prstGeom>
        </p:spPr>
        <p:txBody>
          <a:bodyPr/>
          <a:p>
            <a:pPr lvl="1" indent="0">
              <a:buFont typeface="+mj-lt"/>
              <a:buNone/>
            </a:pPr>
            <a:r>
              <a:rPr lang="en-US" altLang="en-US" sz="2500" dirty="0" smtClean="0">
                <a:solidFill>
                  <a:schemeClr val="tx1"/>
                </a:solidFill>
                <a:latin typeface="Myriad Pro" charset="0"/>
                <a:ea typeface="Myriad Pro" charset="0"/>
                <a:cs typeface="Myriad Pro" charset="0"/>
              </a:rPr>
              <a:t>time delay : </a:t>
            </a:r>
            <a:endParaRPr lang="en-US" altLang="en-US" sz="2500" dirty="0" smtClean="0">
              <a:solidFill>
                <a:schemeClr val="tx1"/>
              </a:solidFill>
              <a:latin typeface="Myriad Pro" charset="0"/>
              <a:ea typeface="Myriad Pro" charset="0"/>
              <a:cs typeface="Myriad Pro" charset="0"/>
            </a:endParaRPr>
          </a:p>
          <a:p>
            <a:pPr lvl="1" indent="0">
              <a:buFont typeface="+mj-lt"/>
              <a:buNone/>
            </a:pPr>
            <a:r>
              <a:rPr lang="en-US" altLang="en-US" sz="2500" dirty="0" smtClean="0">
                <a:solidFill>
                  <a:schemeClr val="tx1"/>
                </a:solidFill>
                <a:latin typeface="Myriad Pro" charset="0"/>
                <a:ea typeface="Myriad Pro" charset="0"/>
                <a:cs typeface="Myriad Pro" charset="0"/>
              </a:rPr>
              <a:t>Zone 1 = 0 s</a:t>
            </a:r>
            <a:endParaRPr lang="en-US" altLang="en-US" sz="2500" dirty="0" smtClean="0">
              <a:solidFill>
                <a:schemeClr val="tx1"/>
              </a:solidFill>
              <a:latin typeface="Myriad Pro" charset="0"/>
              <a:ea typeface="Myriad Pro" charset="0"/>
              <a:cs typeface="Myriad Pro" charset="0"/>
            </a:endParaRPr>
          </a:p>
          <a:p>
            <a:pPr lvl="1" indent="0">
              <a:buFont typeface="+mj-lt"/>
              <a:buNone/>
            </a:pPr>
            <a:r>
              <a:rPr lang="en-US" altLang="en-US" sz="2500" dirty="0" smtClean="0">
                <a:solidFill>
                  <a:schemeClr val="tx1"/>
                </a:solidFill>
                <a:latin typeface="Myriad Pro" charset="0"/>
                <a:ea typeface="Myriad Pro" charset="0"/>
                <a:cs typeface="Myriad Pro" charset="0"/>
              </a:rPr>
              <a:t>Zone 2 = 400 ms</a:t>
            </a:r>
            <a:endParaRPr lang="en-US" altLang="en-US" sz="2500" dirty="0" smtClean="0">
              <a:solidFill>
                <a:schemeClr val="tx1"/>
              </a:solidFill>
              <a:latin typeface="Myriad Pro" charset="0"/>
              <a:ea typeface="Myriad Pro" charset="0"/>
              <a:cs typeface="Myriad Pro" charset="0"/>
            </a:endParaRPr>
          </a:p>
          <a:p>
            <a:pPr lvl="1" indent="0">
              <a:buFont typeface="+mj-lt"/>
              <a:buNone/>
            </a:pPr>
            <a:r>
              <a:rPr lang="en-US" altLang="en-US" sz="2500" dirty="0" smtClean="0">
                <a:solidFill>
                  <a:schemeClr val="tx1"/>
                </a:solidFill>
                <a:latin typeface="Myriad Pro" charset="0"/>
                <a:ea typeface="Myriad Pro" charset="0"/>
                <a:cs typeface="Myriad Pro" charset="0"/>
              </a:rPr>
              <a:t>zone 3 = 1600 ms</a:t>
            </a:r>
            <a:endParaRPr lang="en-US" altLang="en-US" sz="2500" dirty="0" smtClean="0">
              <a:solidFill>
                <a:schemeClr val="tx1"/>
              </a:solidFill>
              <a:latin typeface="Myriad Pro" charset="0"/>
              <a:ea typeface="Myriad Pro" charset="0"/>
              <a:cs typeface="Myriad Pro" charset="0"/>
            </a:endParaRPr>
          </a:p>
          <a:p>
            <a:pPr lvl="1" indent="0">
              <a:buFont typeface="+mj-lt"/>
              <a:buNone/>
            </a:pPr>
            <a:endParaRPr lang="en-US" altLang="en-US" sz="2500" dirty="0" smtClean="0">
              <a:solidFill>
                <a:schemeClr val="tx1"/>
              </a:solidFill>
              <a:latin typeface="Myriad Pro" charset="0"/>
              <a:ea typeface="Myriad Pro" charset="0"/>
              <a:cs typeface="Myriad Pro" charset="0"/>
            </a:endParaRPr>
          </a:p>
          <a:p>
            <a:pPr marL="971550" lvl="1" indent="-514350">
              <a:buFont typeface="+mj-lt"/>
              <a:buAutoNum type="alphaLcParenR"/>
            </a:pPr>
            <a:endParaRPr lang="en-US" altLang="en-US" sz="2500"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Prinsip kerja rele jarak</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302260" y="953770"/>
            <a:ext cx="11076940" cy="683895"/>
          </a:xfrm>
          <a:prstGeom prst="rect">
            <a:avLst/>
          </a:prstGeom>
        </p:spPr>
        <p:txBody>
          <a:bodyPr/>
          <a:p>
            <a:r>
              <a:rPr lang="en-US" altLang="en-US" sz="3000" dirty="0" smtClean="0">
                <a:solidFill>
                  <a:schemeClr val="tx1"/>
                </a:solidFill>
                <a:latin typeface="Myriad Pro" charset="0"/>
                <a:ea typeface="Myriad Pro" charset="0"/>
                <a:cs typeface="Myriad Pro" charset="0"/>
              </a:rPr>
              <a:t>Rele jarak =&gt; proteksi pelindung penghantar SUTT</a:t>
            </a:r>
            <a:endParaRPr lang="en-US" altLang="en-US" sz="3000" dirty="0" smtClean="0">
              <a:solidFill>
                <a:schemeClr val="tx1"/>
              </a:solidFill>
              <a:latin typeface="Myriad Pro" charset="0"/>
              <a:ea typeface="Myriad Pro" charset="0"/>
              <a:cs typeface="Myriad Pro" charset="0"/>
            </a:endParaRPr>
          </a:p>
          <a:p>
            <a:endParaRPr lang="en-US" altLang="en-US" sz="3000" dirty="0" smtClean="0">
              <a:solidFill>
                <a:schemeClr val="tx1"/>
              </a:solidFill>
              <a:latin typeface="Myriad Pro" charset="0"/>
              <a:ea typeface="Myriad Pro" charset="0"/>
              <a:cs typeface="Myriad Pro" charset="0"/>
            </a:endParaRPr>
          </a:p>
        </p:txBody>
      </p:sp>
      <p:pic>
        <p:nvPicPr>
          <p:cNvPr id="4" name="Picture 3"/>
          <p:cNvPicPr>
            <a:picLocks noChangeAspect="1"/>
          </p:cNvPicPr>
          <p:nvPr/>
        </p:nvPicPr>
        <p:blipFill>
          <a:blip r:embed="rId1"/>
          <a:stretch>
            <a:fillRect/>
          </a:stretch>
        </p:blipFill>
        <p:spPr>
          <a:xfrm>
            <a:off x="881380" y="2077085"/>
            <a:ext cx="10428605" cy="2595245"/>
          </a:xfrm>
          <a:prstGeom prst="rect">
            <a:avLst/>
          </a:prstGeom>
        </p:spPr>
      </p:pic>
      <p:sp>
        <p:nvSpPr>
          <p:cNvPr id="5" name="Text Box 4"/>
          <p:cNvSpPr txBox="1"/>
          <p:nvPr/>
        </p:nvSpPr>
        <p:spPr>
          <a:xfrm>
            <a:off x="597535" y="5015230"/>
            <a:ext cx="11076940" cy="941070"/>
          </a:xfrm>
          <a:prstGeom prst="rect">
            <a:avLst/>
          </a:prstGeom>
        </p:spPr>
        <p:txBody>
          <a:bodyPr/>
          <a:p>
            <a:r>
              <a:rPr lang="en-US" altLang="en-US" sz="2500" i="1" dirty="0" smtClean="0">
                <a:solidFill>
                  <a:schemeClr val="tx1"/>
                </a:solidFill>
                <a:latin typeface="Myriad Pro" charset="0"/>
                <a:ea typeface="Myriad Pro" charset="0"/>
                <a:cs typeface="Myriad Pro" charset="0"/>
              </a:rPr>
              <a:t>Teleproteksi =&gt; </a:t>
            </a:r>
            <a:r>
              <a:rPr lang="en-US" altLang="en-US" sz="2500" dirty="0" smtClean="0">
                <a:solidFill>
                  <a:schemeClr val="tx1"/>
                </a:solidFill>
                <a:latin typeface="Myriad Pro" charset="0"/>
                <a:ea typeface="Myriad Pro" charset="0"/>
                <a:cs typeface="Myriad Pro" charset="0"/>
              </a:rPr>
              <a:t>mengirim dan menerima sinyal dari distance relai GI lawan untuk perintah trip seketika</a:t>
            </a:r>
            <a:endParaRPr lang="en-US" altLang="en-US" sz="2500"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20470" y="1490980"/>
            <a:ext cx="8714105" cy="4657725"/>
          </a:xfrm>
          <a:prstGeom prst="rect">
            <a:avLst/>
          </a:prstGeom>
        </p:spPr>
      </p:pic>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Pola teleproteksi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065530"/>
          </a:xfrm>
          <a:prstGeom prst="rect">
            <a:avLst/>
          </a:prstGeom>
        </p:spPr>
        <p:txBody>
          <a:bodyPr/>
          <a:p>
            <a:pPr lvl="1" indent="0">
              <a:buFont typeface="+mj-lt"/>
              <a:buNone/>
            </a:pPr>
            <a:r>
              <a:rPr lang="en-US" altLang="en-US" sz="3000" dirty="0" smtClean="0">
                <a:solidFill>
                  <a:schemeClr val="tx1"/>
                </a:solidFill>
                <a:latin typeface="Myriad Pro" charset="0"/>
                <a:ea typeface="Myriad Pro" charset="0"/>
                <a:cs typeface="Myriad Pro" charset="0"/>
              </a:rPr>
              <a:t>Pola teleproteksi pada proteksi PHT ada 2 : </a:t>
            </a:r>
            <a:endParaRPr lang="en-US" altLang="en-US" sz="3000" dirty="0" smtClean="0">
              <a:solidFill>
                <a:schemeClr val="tx1"/>
              </a:solidFill>
              <a:latin typeface="Myriad Pro" charset="0"/>
              <a:ea typeface="Myriad Pro" charset="0"/>
              <a:cs typeface="Myriad Pro" charset="0"/>
            </a:endParaRPr>
          </a:p>
          <a:p>
            <a:pPr marL="400050" lvl="2" indent="0">
              <a:buFont typeface="+mj-lt"/>
              <a:buNone/>
            </a:pPr>
            <a:r>
              <a:rPr lang="en-US" altLang="en-US" sz="3000" dirty="0" smtClean="0">
                <a:latin typeface="Myriad Pro" charset="0"/>
                <a:ea typeface="Myriad Pro" charset="0"/>
                <a:cs typeface="Myriad Pro" charset="0"/>
                <a:sym typeface="+mn-ea"/>
              </a:rPr>
              <a:t>a) Permissive underreach transfer trip</a:t>
            </a:r>
            <a:endParaRPr lang="en-US" altLang="en-US" sz="3000" dirty="0" smtClean="0">
              <a:solidFill>
                <a:schemeClr val="tx1"/>
              </a:solidFill>
              <a:latin typeface="Myriad Pro" charset="0"/>
              <a:ea typeface="Myriad Pro" charset="0"/>
              <a:cs typeface="Myriad Pro" charset="0"/>
            </a:endParaRPr>
          </a:p>
          <a:p>
            <a:pPr marL="400050" lvl="2" indent="0">
              <a:buFont typeface="+mj-lt"/>
              <a:buNone/>
            </a:pPr>
            <a:endParaRPr lang="en-US" altLang="en-US" sz="3000" dirty="0" smtClean="0">
              <a:solidFill>
                <a:schemeClr val="tx1"/>
              </a:solidFill>
              <a:latin typeface="Myriad Pro" charset="0"/>
              <a:ea typeface="Myriad Pro" charset="0"/>
              <a:cs typeface="Myriad Pro" charset="0"/>
            </a:endParaRPr>
          </a:p>
          <a:p>
            <a:pPr marL="971550" lvl="1" indent="-514350">
              <a:buFont typeface="+mj-lt"/>
              <a:buAutoNum type="alphaLcParenR"/>
            </a:pPr>
            <a:endParaRPr lang="en-US" altLang="en-US" sz="3000"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Pola teleproteksi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r>
              <a:rPr lang="en-US" altLang="en-US" sz="3300" dirty="0" smtClean="0">
                <a:latin typeface="Myriad Pro" charset="0"/>
                <a:ea typeface="Myriad Pro" charset="0"/>
                <a:cs typeface="Myriad Pro" charset="0"/>
                <a:sym typeface="+mn-ea"/>
              </a:rPr>
              <a:t>b) Permissive overreach transfer trip</a:t>
            </a: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lphaLcParenR"/>
            </a:pPr>
            <a:endParaRPr lang="en-US" altLang="en-US" sz="3300" dirty="0" smtClean="0">
              <a:solidFill>
                <a:schemeClr val="tx1"/>
              </a:solidFill>
              <a:latin typeface="Myriad Pro" charset="0"/>
              <a:ea typeface="Myriad Pro" charset="0"/>
              <a:cs typeface="Myriad Pro" charset="0"/>
            </a:endParaRPr>
          </a:p>
        </p:txBody>
      </p:sp>
      <p:pic>
        <p:nvPicPr>
          <p:cNvPr id="7" name="Picture 6"/>
          <p:cNvPicPr>
            <a:picLocks noChangeAspect="1"/>
          </p:cNvPicPr>
          <p:nvPr/>
        </p:nvPicPr>
        <p:blipFill>
          <a:blip r:embed="rId1"/>
          <a:stretch>
            <a:fillRect/>
          </a:stretch>
        </p:blipFill>
        <p:spPr>
          <a:xfrm>
            <a:off x="1024255" y="1353185"/>
            <a:ext cx="9160510" cy="45942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Contoh Relay distance / jarak</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977900"/>
          </a:xfrm>
          <a:prstGeom prst="rect">
            <a:avLst/>
          </a:prstGeom>
        </p:spPr>
        <p:txBody>
          <a:bodyPr/>
          <a:p>
            <a:pPr lvl="1" indent="0">
              <a:buFont typeface="+mj-lt"/>
              <a:buNone/>
            </a:pPr>
            <a:r>
              <a:rPr lang="en-US" altLang="en-US" sz="3300" dirty="0" smtClean="0">
                <a:solidFill>
                  <a:schemeClr val="tx1"/>
                </a:solidFill>
                <a:latin typeface="Myriad Pro" charset="0"/>
                <a:ea typeface="Myriad Pro" charset="0"/>
                <a:cs typeface="Myriad Pro" charset="0"/>
              </a:rPr>
              <a:t>Alstom Micom P443 Agile</a:t>
            </a:r>
            <a:endParaRPr lang="en-US" altLang="en-US" sz="3300" dirty="0" smtClean="0">
              <a:solidFill>
                <a:schemeClr val="tx1"/>
              </a:solidFill>
              <a:latin typeface="Myriad Pro" charset="0"/>
              <a:ea typeface="Myriad Pro" charset="0"/>
              <a:cs typeface="Myriad Pro" charset="0"/>
            </a:endParaRPr>
          </a:p>
        </p:txBody>
      </p:sp>
      <p:pic>
        <p:nvPicPr>
          <p:cNvPr id="4" name="Picture 3" descr="micom443"/>
          <p:cNvPicPr>
            <a:picLocks noChangeAspect="1"/>
          </p:cNvPicPr>
          <p:nvPr/>
        </p:nvPicPr>
        <p:blipFill>
          <a:blip r:embed="rId1"/>
          <a:stretch>
            <a:fillRect/>
          </a:stretch>
        </p:blipFill>
        <p:spPr>
          <a:xfrm>
            <a:off x="66040" y="1778635"/>
            <a:ext cx="5585460" cy="3139440"/>
          </a:xfrm>
          <a:prstGeom prst="rect">
            <a:avLst/>
          </a:prstGeom>
        </p:spPr>
      </p:pic>
      <p:pic>
        <p:nvPicPr>
          <p:cNvPr id="5" name="Picture 4"/>
          <p:cNvPicPr>
            <a:picLocks noChangeAspect="1"/>
          </p:cNvPicPr>
          <p:nvPr/>
        </p:nvPicPr>
        <p:blipFill>
          <a:blip r:embed="rId2"/>
          <a:stretch>
            <a:fillRect/>
          </a:stretch>
        </p:blipFill>
        <p:spPr>
          <a:xfrm>
            <a:off x="5936615" y="1375410"/>
            <a:ext cx="5563235" cy="394525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Karakteristik  (Quadliratela)</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2486660" y="986790"/>
            <a:ext cx="6419215" cy="48850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0227"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Wiring Diagram</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pic>
        <p:nvPicPr>
          <p:cNvPr id="4" name="Picture 3"/>
          <p:cNvPicPr>
            <a:picLocks noChangeAspect="1"/>
          </p:cNvPicPr>
          <p:nvPr/>
        </p:nvPicPr>
        <p:blipFill>
          <a:blip r:embed="rId1"/>
          <a:stretch>
            <a:fillRect/>
          </a:stretch>
        </p:blipFill>
        <p:spPr>
          <a:xfrm>
            <a:off x="66675" y="683895"/>
            <a:ext cx="11995785" cy="617601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Wiring Saat Pengujian</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pic>
        <p:nvPicPr>
          <p:cNvPr id="5" name="Picture 4" descr="design-wiring-distance"/>
          <p:cNvPicPr>
            <a:picLocks noChangeAspect="1"/>
          </p:cNvPicPr>
          <p:nvPr/>
        </p:nvPicPr>
        <p:blipFill>
          <a:blip r:embed="rId1"/>
          <a:stretch>
            <a:fillRect/>
          </a:stretch>
        </p:blipFill>
        <p:spPr>
          <a:xfrm>
            <a:off x="2278380" y="688340"/>
            <a:ext cx="7635875" cy="548132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Software</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pic>
        <p:nvPicPr>
          <p:cNvPr id="3" name="Picture 2" descr="20200206_104757"/>
          <p:cNvPicPr>
            <a:picLocks noChangeAspect="1"/>
          </p:cNvPicPr>
          <p:nvPr/>
        </p:nvPicPr>
        <p:blipFill>
          <a:blip r:embed="rId1"/>
          <a:srcRect l="15152" t="9428" r="4924"/>
          <a:stretch>
            <a:fillRect/>
          </a:stretch>
        </p:blipFill>
        <p:spPr>
          <a:xfrm>
            <a:off x="139700" y="800735"/>
            <a:ext cx="4333240" cy="2762250"/>
          </a:xfrm>
          <a:prstGeom prst="rect">
            <a:avLst/>
          </a:prstGeom>
        </p:spPr>
      </p:pic>
      <p:pic>
        <p:nvPicPr>
          <p:cNvPr id="4" name="Picture 3" descr="20200206_120524"/>
          <p:cNvPicPr>
            <a:picLocks noChangeAspect="1"/>
          </p:cNvPicPr>
          <p:nvPr/>
        </p:nvPicPr>
        <p:blipFill>
          <a:blip r:embed="rId2"/>
          <a:srcRect l="38068" t="1684" r="8333" b="14130"/>
          <a:stretch>
            <a:fillRect/>
          </a:stretch>
        </p:blipFill>
        <p:spPr>
          <a:xfrm rot="5400000">
            <a:off x="4219575" y="1053465"/>
            <a:ext cx="4340860" cy="3835400"/>
          </a:xfrm>
          <a:prstGeom prst="rect">
            <a:avLst/>
          </a:prstGeom>
        </p:spPr>
      </p:pic>
      <p:pic>
        <p:nvPicPr>
          <p:cNvPr id="5" name="Picture 4" descr="20200206_120556"/>
          <p:cNvPicPr>
            <a:picLocks noChangeAspect="1"/>
          </p:cNvPicPr>
          <p:nvPr/>
        </p:nvPicPr>
        <p:blipFill>
          <a:blip r:embed="rId3"/>
          <a:srcRect l="19697" r="10606" b="6734"/>
          <a:stretch>
            <a:fillRect/>
          </a:stretch>
        </p:blipFill>
        <p:spPr>
          <a:xfrm rot="5400000">
            <a:off x="7689850" y="1417320"/>
            <a:ext cx="4988560" cy="3755390"/>
          </a:xfrm>
          <a:prstGeom prst="rect">
            <a:avLst/>
          </a:prstGeom>
        </p:spPr>
      </p:pic>
      <p:pic>
        <p:nvPicPr>
          <p:cNvPr id="7" name="Picture 6"/>
          <p:cNvPicPr>
            <a:picLocks noChangeAspect="1"/>
          </p:cNvPicPr>
          <p:nvPr/>
        </p:nvPicPr>
        <p:blipFill>
          <a:blip r:embed="rId4"/>
          <a:stretch>
            <a:fillRect/>
          </a:stretch>
        </p:blipFill>
        <p:spPr>
          <a:xfrm>
            <a:off x="139700" y="3640455"/>
            <a:ext cx="4283075" cy="25450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5000" dirty="0" smtClean="0"/>
              <a:t>Dasar Relay Proteksi</a:t>
            </a:r>
            <a:endParaRPr lang="en-US" altLang="en-US" sz="50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pic>
        <p:nvPicPr>
          <p:cNvPr id="9" name="Picture 8" descr="RUNGKUT 2 05.02.20"/>
          <p:cNvPicPr>
            <a:picLocks noChangeAspect="1"/>
          </p:cNvPicPr>
          <p:nvPr/>
        </p:nvPicPr>
        <p:blipFill>
          <a:blip r:embed="rId1"/>
          <a:srcRect t="6187" r="35284" b="52841"/>
          <a:stretch>
            <a:fillRect/>
          </a:stretch>
        </p:blipFill>
        <p:spPr>
          <a:xfrm>
            <a:off x="2611120" y="5715"/>
            <a:ext cx="6123305" cy="68459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smtClean="0"/>
              <a:t>Proteksi Trafo</a:t>
            </a:r>
            <a:endParaRPr lang="en-US" sz="50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Proteksi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5857875" y="1089025"/>
            <a:ext cx="5381625" cy="876300"/>
          </a:xfrm>
          <a:prstGeom prst="rect">
            <a:avLst/>
          </a:prstGeom>
        </p:spPr>
      </p:pic>
      <p:pic>
        <p:nvPicPr>
          <p:cNvPr id="4" name="Picture 3"/>
          <p:cNvPicPr>
            <a:picLocks noChangeAspect="1"/>
          </p:cNvPicPr>
          <p:nvPr/>
        </p:nvPicPr>
        <p:blipFill>
          <a:blip r:embed="rId2"/>
          <a:stretch>
            <a:fillRect/>
          </a:stretch>
        </p:blipFill>
        <p:spPr>
          <a:xfrm>
            <a:off x="283845" y="725170"/>
            <a:ext cx="5965190" cy="5435600"/>
          </a:xfrm>
          <a:prstGeom prst="rect">
            <a:avLst/>
          </a:prstGeom>
        </p:spPr>
      </p:pic>
      <p:sp>
        <p:nvSpPr>
          <p:cNvPr id="5" name="Text Box 4"/>
          <p:cNvSpPr txBox="1"/>
          <p:nvPr/>
        </p:nvSpPr>
        <p:spPr>
          <a:xfrm>
            <a:off x="6750050" y="2372360"/>
            <a:ext cx="4392930" cy="3383280"/>
          </a:xfrm>
          <a:prstGeom prst="rect">
            <a:avLst/>
          </a:prstGeom>
        </p:spPr>
        <p:txBody>
          <a:bodyPr/>
          <a:p>
            <a:r>
              <a:rPr lang="" altLang="en-US" sz="2000" b="1" dirty="0" smtClean="0">
                <a:solidFill>
                  <a:srgbClr val="C00000"/>
                </a:solidFill>
                <a:latin typeface="Myriad Pro" charset="0"/>
                <a:ea typeface="Myriad Pro" charset="0"/>
                <a:cs typeface="Myriad Pro" charset="0"/>
              </a:rPr>
              <a:t>50 =&gt; OCR</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51G =&gt; GFR</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51NS =&gt; SBEF</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87T =&gt; Trafo</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87N =&gt; REF</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FFC000"/>
                </a:solidFill>
                <a:latin typeface="Myriad Pro" charset="0"/>
                <a:ea typeface="Myriad Pro" charset="0"/>
                <a:cs typeface="Myriad Pro" charset="0"/>
              </a:rPr>
              <a:t>21L =&gt; Distance</a:t>
            </a:r>
            <a:endParaRPr lang="" altLang="en-US" sz="2000" b="1" dirty="0" smtClean="0">
              <a:solidFill>
                <a:srgbClr val="FFC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Relay Differential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grpSp>
        <p:nvGrpSpPr>
          <p:cNvPr id="72" name="Group 71"/>
          <p:cNvGrpSpPr/>
          <p:nvPr/>
        </p:nvGrpSpPr>
        <p:grpSpPr>
          <a:xfrm>
            <a:off x="1543050" y="649288"/>
            <a:ext cx="8886826" cy="5851525"/>
            <a:chOff x="350" y="963"/>
            <a:chExt cx="13995" cy="9215"/>
          </a:xfrm>
        </p:grpSpPr>
        <p:cxnSp>
          <p:nvCxnSpPr>
            <p:cNvPr id="11" name="Straight Connector 10"/>
            <p:cNvCxnSpPr/>
            <p:nvPr/>
          </p:nvCxnSpPr>
          <p:spPr>
            <a:xfrm>
              <a:off x="963" y="3245"/>
              <a:ext cx="13383" cy="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3" y="2225"/>
              <a:ext cx="0" cy="2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303" y="2240"/>
              <a:ext cx="0" cy="2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708" y="2708"/>
              <a:ext cx="1133" cy="10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Oval 20"/>
            <p:cNvSpPr/>
            <p:nvPr/>
          </p:nvSpPr>
          <p:spPr>
            <a:xfrm>
              <a:off x="6353" y="2723"/>
              <a:ext cx="1133" cy="10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TextBox 8"/>
            <p:cNvSpPr txBox="1"/>
            <p:nvPr/>
          </p:nvSpPr>
          <p:spPr>
            <a:xfrm>
              <a:off x="2550" y="2678"/>
              <a:ext cx="845" cy="111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25" name="TextBox 9"/>
            <p:cNvSpPr txBox="1"/>
            <p:nvPr/>
          </p:nvSpPr>
          <p:spPr>
            <a:xfrm>
              <a:off x="10780" y="2678"/>
              <a:ext cx="843" cy="111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30" name="Straight Connector 29"/>
            <p:cNvCxnSpPr/>
            <p:nvPr/>
          </p:nvCxnSpPr>
          <p:spPr>
            <a:xfrm>
              <a:off x="3178" y="3473"/>
              <a:ext cx="0" cy="3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988" y="3473"/>
              <a:ext cx="0" cy="3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78" y="6520"/>
              <a:ext cx="78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778" y="3473"/>
              <a:ext cx="0" cy="5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395" y="3473"/>
              <a:ext cx="0" cy="5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778" y="8575"/>
              <a:ext cx="86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40" y="6520"/>
              <a:ext cx="0" cy="20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983" y="7100"/>
              <a:ext cx="1700" cy="9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mn-lt"/>
                  <a:ea typeface="+mn-ea"/>
                  <a:cs typeface="+mn-cs"/>
                </a:rPr>
                <a:t>Differential  relay</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6" name="TextBox 23"/>
            <p:cNvSpPr txBox="1"/>
            <p:nvPr/>
          </p:nvSpPr>
          <p:spPr>
            <a:xfrm>
              <a:off x="5948" y="1828"/>
              <a:ext cx="1352" cy="8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150 / 20</a:t>
              </a:r>
              <a:endParaRPr lang="en-US" altLang="en-US" sz="1400" dirty="0">
                <a:latin typeface="Arial" panose="020B0604020202020204" pitchFamily="34" charset="0"/>
              </a:endParaRPr>
            </a:p>
            <a:p>
              <a:pPr marL="0" lvl="0" indent="0" eaLnBrk="1" hangingPunct="1">
                <a:spcBef>
                  <a:spcPct val="0"/>
                </a:spcBef>
                <a:buClrTx/>
                <a:buSzTx/>
                <a:buFontTx/>
                <a:buNone/>
              </a:pPr>
              <a:r>
                <a:rPr lang="en-US" altLang="en-US" sz="1400" dirty="0">
                  <a:latin typeface="Arial" panose="020B0604020202020204" pitchFamily="34" charset="0"/>
                </a:rPr>
                <a:t>30  MVA</a:t>
              </a:r>
              <a:endParaRPr lang="en-US" altLang="en-US" sz="1400" dirty="0">
                <a:latin typeface="Arial" panose="020B0604020202020204" pitchFamily="34" charset="0"/>
              </a:endParaRPr>
            </a:p>
          </p:txBody>
        </p:sp>
        <p:cxnSp>
          <p:nvCxnSpPr>
            <p:cNvPr id="47" name="Straight Arrow Connector 46"/>
            <p:cNvCxnSpPr/>
            <p:nvPr/>
          </p:nvCxnSpPr>
          <p:spPr>
            <a:xfrm>
              <a:off x="4025" y="3018"/>
              <a:ext cx="1020" cy="0"/>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675" y="3018"/>
              <a:ext cx="1020" cy="0"/>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27"/>
            <p:cNvSpPr txBox="1"/>
            <p:nvPr/>
          </p:nvSpPr>
          <p:spPr>
            <a:xfrm>
              <a:off x="3973" y="2458"/>
              <a:ext cx="990" cy="48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115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sp>
          <p:nvSpPr>
            <p:cNvPr id="50" name="TextBox 28"/>
            <p:cNvSpPr txBox="1"/>
            <p:nvPr/>
          </p:nvSpPr>
          <p:spPr>
            <a:xfrm>
              <a:off x="8605" y="2453"/>
              <a:ext cx="1013" cy="48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866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cxnSp>
          <p:nvCxnSpPr>
            <p:cNvPr id="51" name="Straight Arrow Connector 50"/>
            <p:cNvCxnSpPr/>
            <p:nvPr/>
          </p:nvCxnSpPr>
          <p:spPr>
            <a:xfrm>
              <a:off x="3395" y="3925"/>
              <a:ext cx="0" cy="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1623" y="3925"/>
              <a:ext cx="0" cy="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TextBox 32"/>
            <p:cNvSpPr txBox="1"/>
            <p:nvPr/>
          </p:nvSpPr>
          <p:spPr>
            <a:xfrm>
              <a:off x="2398" y="2293"/>
              <a:ext cx="1175" cy="7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115 / 1A</a:t>
              </a:r>
              <a:endParaRPr lang="en-US" altLang="en-US" sz="1200" dirty="0">
                <a:latin typeface="Arial" panose="020B0604020202020204" pitchFamily="34" charset="0"/>
              </a:endParaRPr>
            </a:p>
          </p:txBody>
        </p:sp>
        <p:sp>
          <p:nvSpPr>
            <p:cNvPr id="54" name="TextBox 33"/>
            <p:cNvSpPr txBox="1"/>
            <p:nvPr/>
          </p:nvSpPr>
          <p:spPr>
            <a:xfrm>
              <a:off x="10590" y="2270"/>
              <a:ext cx="1193" cy="72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866 / 1A</a:t>
              </a:r>
              <a:endParaRPr lang="en-US" altLang="en-US" sz="1200" dirty="0">
                <a:latin typeface="Arial" panose="020B0604020202020204" pitchFamily="34" charset="0"/>
              </a:endParaRPr>
            </a:p>
          </p:txBody>
        </p:sp>
        <p:cxnSp>
          <p:nvCxnSpPr>
            <p:cNvPr id="55" name="Straight Arrow Connector 54"/>
            <p:cNvCxnSpPr/>
            <p:nvPr/>
          </p:nvCxnSpPr>
          <p:spPr>
            <a:xfrm flipH="1">
              <a:off x="8788" y="8803"/>
              <a:ext cx="1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025" y="8803"/>
              <a:ext cx="1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2550" y="5003"/>
              <a:ext cx="0" cy="9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10790" y="5060"/>
              <a:ext cx="0" cy="9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365" y="6308"/>
              <a:ext cx="11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48" y="6308"/>
              <a:ext cx="11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45"/>
            <p:cNvSpPr txBox="1"/>
            <p:nvPr/>
          </p:nvSpPr>
          <p:spPr>
            <a:xfrm>
              <a:off x="11313" y="4843"/>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2" name="TextBox 46"/>
            <p:cNvSpPr txBox="1"/>
            <p:nvPr/>
          </p:nvSpPr>
          <p:spPr>
            <a:xfrm>
              <a:off x="8068" y="8585"/>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3" name="TextBox 47"/>
            <p:cNvSpPr txBox="1"/>
            <p:nvPr/>
          </p:nvSpPr>
          <p:spPr>
            <a:xfrm>
              <a:off x="3395" y="8575"/>
              <a:ext cx="640" cy="43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4" name="TextBox 48"/>
            <p:cNvSpPr txBox="1"/>
            <p:nvPr/>
          </p:nvSpPr>
          <p:spPr>
            <a:xfrm>
              <a:off x="2230" y="4568"/>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5" name="TextBox 49"/>
            <p:cNvSpPr txBox="1"/>
            <p:nvPr/>
          </p:nvSpPr>
          <p:spPr>
            <a:xfrm>
              <a:off x="3075" y="4787"/>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6" name="TextBox 50"/>
            <p:cNvSpPr txBox="1"/>
            <p:nvPr/>
          </p:nvSpPr>
          <p:spPr>
            <a:xfrm>
              <a:off x="5500" y="6065"/>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7" name="TextBox 51"/>
            <p:cNvSpPr txBox="1"/>
            <p:nvPr/>
          </p:nvSpPr>
          <p:spPr>
            <a:xfrm>
              <a:off x="9543" y="6065"/>
              <a:ext cx="640"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 A</a:t>
              </a:r>
              <a:endParaRPr lang="en-US" altLang="en-US" sz="1200" dirty="0">
                <a:latin typeface="Arial" panose="020B0604020202020204" pitchFamily="34" charset="0"/>
              </a:endParaRPr>
            </a:p>
          </p:txBody>
        </p:sp>
        <p:sp>
          <p:nvSpPr>
            <p:cNvPr id="68" name="TextBox 52"/>
            <p:cNvSpPr txBox="1"/>
            <p:nvPr/>
          </p:nvSpPr>
          <p:spPr>
            <a:xfrm>
              <a:off x="3573" y="963"/>
              <a:ext cx="5937"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i="1" dirty="0">
                  <a:latin typeface="Arial" panose="020B0604020202020204" pitchFamily="34" charset="0"/>
                </a:rPr>
                <a:t>DIFFERENTIAL  TRANSFORMER</a:t>
              </a:r>
              <a:endParaRPr lang="en-US" altLang="en-US" sz="1800" b="1" i="1" dirty="0">
                <a:latin typeface="Arial" panose="020B0604020202020204" pitchFamily="34" charset="0"/>
              </a:endParaRPr>
            </a:p>
          </p:txBody>
        </p:sp>
        <p:sp>
          <p:nvSpPr>
            <p:cNvPr id="69" name="TextBox 53"/>
            <p:cNvSpPr txBox="1"/>
            <p:nvPr/>
          </p:nvSpPr>
          <p:spPr>
            <a:xfrm>
              <a:off x="5500" y="9595"/>
              <a:ext cx="2713"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Beban  Normal</a:t>
              </a:r>
              <a:endParaRPr lang="en-US" altLang="en-US" sz="1800" dirty="0">
                <a:latin typeface="Arial" panose="020B0604020202020204" pitchFamily="34" charset="0"/>
              </a:endParaRPr>
            </a:p>
          </p:txBody>
        </p:sp>
        <p:sp>
          <p:nvSpPr>
            <p:cNvPr id="70" name="TextBox 54"/>
            <p:cNvSpPr txBox="1"/>
            <p:nvPr/>
          </p:nvSpPr>
          <p:spPr>
            <a:xfrm>
              <a:off x="350" y="1740"/>
              <a:ext cx="1233"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150 KV</a:t>
              </a:r>
              <a:endParaRPr lang="en-US" altLang="en-US" sz="1400" b="1" dirty="0">
                <a:latin typeface="Arial" panose="020B0604020202020204" pitchFamily="34" charset="0"/>
              </a:endParaRPr>
            </a:p>
          </p:txBody>
        </p:sp>
        <p:sp>
          <p:nvSpPr>
            <p:cNvPr id="71" name="TextBox 55"/>
            <p:cNvSpPr txBox="1"/>
            <p:nvPr/>
          </p:nvSpPr>
          <p:spPr>
            <a:xfrm>
              <a:off x="11765" y="1743"/>
              <a:ext cx="1075" cy="4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22 KV</a:t>
              </a:r>
              <a:endParaRPr lang="en-US" altLang="en-US" sz="1400" b="1"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Relay Differential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endParaRPr lang="en-US" altLang="en-US" sz="3300" dirty="0" smtClean="0">
              <a:solidFill>
                <a:schemeClr val="tx1"/>
              </a:solidFill>
              <a:latin typeface="Myriad Pro" charset="0"/>
              <a:ea typeface="Myriad Pro" charset="0"/>
              <a:cs typeface="Myriad Pro" charset="0"/>
            </a:endParaRPr>
          </a:p>
        </p:txBody>
      </p:sp>
      <p:grpSp>
        <p:nvGrpSpPr>
          <p:cNvPr id="3" name="Group 2"/>
          <p:cNvGrpSpPr/>
          <p:nvPr/>
        </p:nvGrpSpPr>
        <p:grpSpPr>
          <a:xfrm>
            <a:off x="1758950" y="611505"/>
            <a:ext cx="8886825" cy="5850890"/>
            <a:chOff x="2770" y="963"/>
            <a:chExt cx="13995" cy="9214"/>
          </a:xfrm>
        </p:grpSpPr>
        <p:cxnSp>
          <p:nvCxnSpPr>
            <p:cNvPr id="84" name="Straight Connector 83"/>
            <p:cNvCxnSpPr/>
            <p:nvPr/>
          </p:nvCxnSpPr>
          <p:spPr>
            <a:xfrm>
              <a:off x="3383" y="3245"/>
              <a:ext cx="13383" cy="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383" y="2225"/>
              <a:ext cx="0" cy="2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4723" y="2240"/>
              <a:ext cx="0" cy="2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128" y="2708"/>
              <a:ext cx="1133" cy="10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8" name="Oval 87"/>
            <p:cNvSpPr/>
            <p:nvPr/>
          </p:nvSpPr>
          <p:spPr>
            <a:xfrm>
              <a:off x="8773" y="2723"/>
              <a:ext cx="1133" cy="10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7" name="TextBox 88"/>
            <p:cNvSpPr txBox="1"/>
            <p:nvPr/>
          </p:nvSpPr>
          <p:spPr>
            <a:xfrm>
              <a:off x="4970" y="2678"/>
              <a:ext cx="845" cy="111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10248" name="TextBox 89"/>
            <p:cNvSpPr txBox="1"/>
            <p:nvPr/>
          </p:nvSpPr>
          <p:spPr>
            <a:xfrm>
              <a:off x="13200" y="2678"/>
              <a:ext cx="843" cy="111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91" name="Straight Connector 90"/>
            <p:cNvCxnSpPr/>
            <p:nvPr/>
          </p:nvCxnSpPr>
          <p:spPr>
            <a:xfrm>
              <a:off x="5598" y="3473"/>
              <a:ext cx="0" cy="3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3423" y="3473"/>
              <a:ext cx="0" cy="3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598" y="6520"/>
              <a:ext cx="78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198" y="3473"/>
              <a:ext cx="0" cy="5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3815" y="3473"/>
              <a:ext cx="0" cy="5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98" y="8575"/>
              <a:ext cx="86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260" y="6520"/>
              <a:ext cx="0" cy="20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8403" y="7100"/>
              <a:ext cx="1700" cy="9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mn-lt"/>
                  <a:ea typeface="+mn-ea"/>
                  <a:cs typeface="+mn-cs"/>
                </a:rPr>
                <a:t>Differential  relay</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0257" name="TextBox 98"/>
            <p:cNvSpPr txBox="1"/>
            <p:nvPr/>
          </p:nvSpPr>
          <p:spPr>
            <a:xfrm>
              <a:off x="8368" y="1828"/>
              <a:ext cx="1352" cy="8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150 / 20</a:t>
              </a:r>
              <a:endParaRPr lang="en-US" altLang="en-US" sz="1400" dirty="0">
                <a:latin typeface="Arial" panose="020B0604020202020204" pitchFamily="34" charset="0"/>
              </a:endParaRPr>
            </a:p>
            <a:p>
              <a:pPr marL="0" lvl="0" indent="0" eaLnBrk="1" hangingPunct="1">
                <a:spcBef>
                  <a:spcPct val="0"/>
                </a:spcBef>
                <a:buClrTx/>
                <a:buSzTx/>
                <a:buFontTx/>
                <a:buNone/>
              </a:pPr>
              <a:r>
                <a:rPr lang="en-US" altLang="en-US" sz="1400" dirty="0">
                  <a:latin typeface="Arial" panose="020B0604020202020204" pitchFamily="34" charset="0"/>
                </a:rPr>
                <a:t>30  MVA</a:t>
              </a:r>
              <a:endParaRPr lang="en-US" altLang="en-US" sz="1400" dirty="0">
                <a:latin typeface="Arial" panose="020B0604020202020204" pitchFamily="34" charset="0"/>
              </a:endParaRPr>
            </a:p>
          </p:txBody>
        </p:sp>
        <p:cxnSp>
          <p:nvCxnSpPr>
            <p:cNvPr id="100" name="Straight Arrow Connector 99"/>
            <p:cNvCxnSpPr/>
            <p:nvPr/>
          </p:nvCxnSpPr>
          <p:spPr>
            <a:xfrm>
              <a:off x="6445" y="3018"/>
              <a:ext cx="1020" cy="0"/>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1095" y="3018"/>
              <a:ext cx="1020" cy="0"/>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393" y="2458"/>
              <a:ext cx="1148" cy="48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1150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sp>
          <p:nvSpPr>
            <p:cNvPr id="103" name="TextBox 102"/>
            <p:cNvSpPr txBox="1"/>
            <p:nvPr/>
          </p:nvSpPr>
          <p:spPr>
            <a:xfrm>
              <a:off x="11025" y="2453"/>
              <a:ext cx="1170" cy="48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8660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cxnSp>
          <p:nvCxnSpPr>
            <p:cNvPr id="104" name="Straight Arrow Connector 103"/>
            <p:cNvCxnSpPr/>
            <p:nvPr/>
          </p:nvCxnSpPr>
          <p:spPr>
            <a:xfrm>
              <a:off x="5815" y="3925"/>
              <a:ext cx="0" cy="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4043" y="3925"/>
              <a:ext cx="0" cy="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64" name="TextBox 105"/>
            <p:cNvSpPr txBox="1"/>
            <p:nvPr/>
          </p:nvSpPr>
          <p:spPr>
            <a:xfrm>
              <a:off x="4818" y="2293"/>
              <a:ext cx="1175" cy="7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115 / 1A</a:t>
              </a:r>
              <a:endParaRPr lang="en-US" altLang="en-US" sz="1200" dirty="0">
                <a:latin typeface="Arial" panose="020B0604020202020204" pitchFamily="34" charset="0"/>
              </a:endParaRPr>
            </a:p>
          </p:txBody>
        </p:sp>
        <p:sp>
          <p:nvSpPr>
            <p:cNvPr id="10265" name="TextBox 106"/>
            <p:cNvSpPr txBox="1"/>
            <p:nvPr/>
          </p:nvSpPr>
          <p:spPr>
            <a:xfrm>
              <a:off x="13010" y="2270"/>
              <a:ext cx="1193" cy="72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866 / 1A</a:t>
              </a:r>
              <a:endParaRPr lang="en-US" altLang="en-US" sz="1200" dirty="0">
                <a:latin typeface="Arial" panose="020B0604020202020204" pitchFamily="34" charset="0"/>
              </a:endParaRPr>
            </a:p>
          </p:txBody>
        </p:sp>
        <p:cxnSp>
          <p:nvCxnSpPr>
            <p:cNvPr id="108" name="Straight Arrow Connector 107"/>
            <p:cNvCxnSpPr/>
            <p:nvPr/>
          </p:nvCxnSpPr>
          <p:spPr>
            <a:xfrm flipH="1">
              <a:off x="11208" y="8803"/>
              <a:ext cx="1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6445" y="8803"/>
              <a:ext cx="1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4970" y="5003"/>
              <a:ext cx="0" cy="9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210" y="5060"/>
              <a:ext cx="0" cy="9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6785" y="6308"/>
              <a:ext cx="11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0868" y="6308"/>
              <a:ext cx="11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72" name="TextBox 113"/>
            <p:cNvSpPr txBox="1"/>
            <p:nvPr/>
          </p:nvSpPr>
          <p:spPr>
            <a:xfrm>
              <a:off x="13733" y="4843"/>
              <a:ext cx="775"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3" name="TextBox 114"/>
            <p:cNvSpPr txBox="1"/>
            <p:nvPr/>
          </p:nvSpPr>
          <p:spPr>
            <a:xfrm>
              <a:off x="10488" y="8585"/>
              <a:ext cx="775"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4" name="TextBox 115"/>
            <p:cNvSpPr txBox="1"/>
            <p:nvPr/>
          </p:nvSpPr>
          <p:spPr>
            <a:xfrm>
              <a:off x="5815" y="8575"/>
              <a:ext cx="775" cy="43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5" name="TextBox 116"/>
            <p:cNvSpPr txBox="1"/>
            <p:nvPr/>
          </p:nvSpPr>
          <p:spPr>
            <a:xfrm>
              <a:off x="4478" y="4568"/>
              <a:ext cx="775"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6" name="TextBox 117"/>
            <p:cNvSpPr txBox="1"/>
            <p:nvPr/>
          </p:nvSpPr>
          <p:spPr>
            <a:xfrm>
              <a:off x="5485" y="4780"/>
              <a:ext cx="775"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7" name="TextBox 118"/>
            <p:cNvSpPr txBox="1"/>
            <p:nvPr/>
          </p:nvSpPr>
          <p:spPr>
            <a:xfrm>
              <a:off x="7920" y="6065"/>
              <a:ext cx="775"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0278" name="TextBox 119"/>
            <p:cNvSpPr txBox="1"/>
            <p:nvPr/>
          </p:nvSpPr>
          <p:spPr>
            <a:xfrm>
              <a:off x="11963" y="6065"/>
              <a:ext cx="772" cy="4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grpSp>
          <p:nvGrpSpPr>
            <p:cNvPr id="10279" name="Group 120"/>
            <p:cNvGrpSpPr/>
            <p:nvPr/>
          </p:nvGrpSpPr>
          <p:grpSpPr>
            <a:xfrm>
              <a:off x="15743" y="2678"/>
              <a:ext cx="340" cy="1032"/>
              <a:chOff x="3923928" y="2158177"/>
              <a:chExt cx="216024" cy="655133"/>
            </a:xfrm>
          </p:grpSpPr>
          <p:cxnSp>
            <p:nvCxnSpPr>
              <p:cNvPr id="122" name="Straight Connector 121"/>
              <p:cNvCxnSpPr/>
              <p:nvPr/>
            </p:nvCxnSpPr>
            <p:spPr>
              <a:xfrm flipH="1">
                <a:off x="3923928" y="2158177"/>
                <a:ext cx="216024" cy="3505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3923928" y="2448466"/>
                <a:ext cx="216024" cy="761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3923928" y="2418327"/>
                <a:ext cx="216024" cy="3949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280" name="TextBox 124"/>
            <p:cNvSpPr txBox="1"/>
            <p:nvPr/>
          </p:nvSpPr>
          <p:spPr>
            <a:xfrm>
              <a:off x="15178" y="3813"/>
              <a:ext cx="1167"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solidFill>
                    <a:srgbClr val="FF0000"/>
                  </a:solidFill>
                  <a:latin typeface="Arial" panose="020B0604020202020204" pitchFamily="34" charset="0"/>
                </a:rPr>
                <a:t>8660 A</a:t>
              </a:r>
              <a:endParaRPr lang="en-US" altLang="en-US" sz="1400" dirty="0">
                <a:solidFill>
                  <a:srgbClr val="FF0000"/>
                </a:solidFill>
                <a:latin typeface="Arial" panose="020B0604020202020204" pitchFamily="34" charset="0"/>
              </a:endParaRPr>
            </a:p>
          </p:txBody>
        </p:sp>
        <p:sp>
          <p:nvSpPr>
            <p:cNvPr id="10281" name="TextBox 125"/>
            <p:cNvSpPr txBox="1"/>
            <p:nvPr/>
          </p:nvSpPr>
          <p:spPr>
            <a:xfrm>
              <a:off x="5993" y="963"/>
              <a:ext cx="5937"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i="1" dirty="0">
                  <a:latin typeface="Arial" panose="020B0604020202020204" pitchFamily="34" charset="0"/>
                </a:rPr>
                <a:t>DIFFERENTIAL  TRANSFORMER</a:t>
              </a:r>
              <a:endParaRPr lang="en-US" altLang="en-US" sz="1800" b="1" i="1" dirty="0">
                <a:latin typeface="Arial" panose="020B0604020202020204" pitchFamily="34" charset="0"/>
              </a:endParaRPr>
            </a:p>
          </p:txBody>
        </p:sp>
        <p:sp>
          <p:nvSpPr>
            <p:cNvPr id="10282" name="TextBox 126"/>
            <p:cNvSpPr txBox="1"/>
            <p:nvPr/>
          </p:nvSpPr>
          <p:spPr>
            <a:xfrm>
              <a:off x="7920" y="9595"/>
              <a:ext cx="291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Gangguan  Luar</a:t>
              </a:r>
              <a:endParaRPr lang="en-US" altLang="en-US" sz="1800" dirty="0">
                <a:latin typeface="Arial" panose="020B0604020202020204" pitchFamily="34" charset="0"/>
              </a:endParaRPr>
            </a:p>
          </p:txBody>
        </p:sp>
        <p:sp>
          <p:nvSpPr>
            <p:cNvPr id="10283" name="TextBox 127"/>
            <p:cNvSpPr txBox="1"/>
            <p:nvPr/>
          </p:nvSpPr>
          <p:spPr>
            <a:xfrm>
              <a:off x="2770" y="1740"/>
              <a:ext cx="1233"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150 KV</a:t>
              </a:r>
              <a:endParaRPr lang="en-US" altLang="en-US" sz="1400" b="1" dirty="0">
                <a:latin typeface="Arial" panose="020B0604020202020204" pitchFamily="34" charset="0"/>
              </a:endParaRPr>
            </a:p>
          </p:txBody>
        </p:sp>
        <p:sp>
          <p:nvSpPr>
            <p:cNvPr id="10284" name="TextBox 128"/>
            <p:cNvSpPr txBox="1"/>
            <p:nvPr/>
          </p:nvSpPr>
          <p:spPr>
            <a:xfrm>
              <a:off x="14185" y="1743"/>
              <a:ext cx="1075" cy="4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22 KV</a:t>
              </a:r>
              <a:endParaRPr lang="en-US" altLang="en-US" sz="1400" b="1"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Relay Differential Transformator</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cxnSp>
        <p:nvCxnSpPr>
          <p:cNvPr id="4" name="Straight Connector 3"/>
          <p:cNvCxnSpPr/>
          <p:nvPr/>
        </p:nvCxnSpPr>
        <p:spPr>
          <a:xfrm>
            <a:off x="2274888" y="2060575"/>
            <a:ext cx="8497888"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74888" y="1412875"/>
            <a:ext cx="0" cy="129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475788" y="1422400"/>
            <a:ext cx="0" cy="129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287963" y="1719263"/>
            <a:ext cx="719138" cy="6477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Oval 9"/>
          <p:cNvSpPr/>
          <p:nvPr/>
        </p:nvSpPr>
        <p:spPr>
          <a:xfrm>
            <a:off x="5697538" y="1728788"/>
            <a:ext cx="719138" cy="6492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1" name="TextBox 6"/>
          <p:cNvSpPr txBox="1"/>
          <p:nvPr/>
        </p:nvSpPr>
        <p:spPr>
          <a:xfrm>
            <a:off x="3282950" y="1700213"/>
            <a:ext cx="536575" cy="7080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11272" name="TextBox 7"/>
          <p:cNvSpPr txBox="1"/>
          <p:nvPr/>
        </p:nvSpPr>
        <p:spPr>
          <a:xfrm>
            <a:off x="8509000" y="1700213"/>
            <a:ext cx="534988" cy="7080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11" name="Straight Connector 10"/>
          <p:cNvCxnSpPr/>
          <p:nvPr/>
        </p:nvCxnSpPr>
        <p:spPr>
          <a:xfrm>
            <a:off x="3681413" y="2205038"/>
            <a:ext cx="0" cy="1944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40763" y="2205038"/>
            <a:ext cx="0" cy="1944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81413" y="4140200"/>
            <a:ext cx="4968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27413" y="2205038"/>
            <a:ext cx="0" cy="3240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99525" y="2205038"/>
            <a:ext cx="0" cy="3240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27413" y="5445125"/>
            <a:ext cx="54721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07100" y="4140200"/>
            <a:ext cx="0" cy="13049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462588" y="4508500"/>
            <a:ext cx="1079500" cy="5762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mn-lt"/>
                <a:ea typeface="+mn-ea"/>
                <a:cs typeface="+mn-cs"/>
              </a:rPr>
              <a:t>Differential  relay</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1281" name="TextBox 16"/>
          <p:cNvSpPr txBox="1"/>
          <p:nvPr/>
        </p:nvSpPr>
        <p:spPr>
          <a:xfrm>
            <a:off x="5440363" y="1160463"/>
            <a:ext cx="858837" cy="52387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150 / 20</a:t>
            </a:r>
            <a:endParaRPr lang="en-US" altLang="en-US" sz="1400" dirty="0">
              <a:latin typeface="Arial" panose="020B0604020202020204" pitchFamily="34" charset="0"/>
            </a:endParaRPr>
          </a:p>
          <a:p>
            <a:pPr marL="0" lvl="0" indent="0" eaLnBrk="1" hangingPunct="1">
              <a:spcBef>
                <a:spcPct val="0"/>
              </a:spcBef>
              <a:buClrTx/>
              <a:buSzTx/>
              <a:buFontTx/>
              <a:buNone/>
            </a:pPr>
            <a:r>
              <a:rPr lang="en-US" altLang="en-US" sz="1400" dirty="0">
                <a:latin typeface="Arial" panose="020B0604020202020204" pitchFamily="34" charset="0"/>
              </a:rPr>
              <a:t>30  MVA</a:t>
            </a:r>
            <a:endParaRPr lang="en-US" altLang="en-US" sz="1400" dirty="0">
              <a:latin typeface="Arial" panose="020B0604020202020204" pitchFamily="34" charset="0"/>
            </a:endParaRPr>
          </a:p>
        </p:txBody>
      </p:sp>
      <p:cxnSp>
        <p:nvCxnSpPr>
          <p:cNvPr id="19" name="Straight Arrow Connector 18"/>
          <p:cNvCxnSpPr/>
          <p:nvPr/>
        </p:nvCxnSpPr>
        <p:spPr>
          <a:xfrm>
            <a:off x="4219575" y="1916113"/>
            <a:ext cx="647700" cy="0"/>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72325" y="1916113"/>
            <a:ext cx="647700" cy="0"/>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19"/>
          <p:cNvSpPr txBox="1"/>
          <p:nvPr/>
        </p:nvSpPr>
        <p:spPr>
          <a:xfrm>
            <a:off x="4186238" y="1560513"/>
            <a:ext cx="728663" cy="30797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1150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sp>
        <p:nvSpPr>
          <p:cNvPr id="22" name="TextBox 20"/>
          <p:cNvSpPr txBox="1"/>
          <p:nvPr/>
        </p:nvSpPr>
        <p:spPr>
          <a:xfrm>
            <a:off x="7127875" y="1557338"/>
            <a:ext cx="742950" cy="307975"/>
          </a:xfrm>
          <a:prstGeom prst="rect">
            <a:avLst/>
          </a:prstGeom>
          <a:noFill/>
        </p:spPr>
        <p:txBody>
          <a:bodyPr wrap="none">
            <a:spAutoFit/>
          </a:bodyPr>
          <a:lstStyle/>
          <a:p>
            <a:pPr marR="0" defTabSz="914400" eaLnBrk="1" hangingPunct="1">
              <a:buClrTx/>
              <a:buSzTx/>
              <a:buFontTx/>
              <a:buNone/>
              <a:defRPr/>
            </a:pPr>
            <a:r>
              <a:rPr kumimoji="0" lang="en-US" sz="1400" kern="1200" cap="none" spc="0" normalizeH="0" baseline="0" noProof="0" dirty="0">
                <a:solidFill>
                  <a:schemeClr val="bg2">
                    <a:lumMod val="50000"/>
                  </a:schemeClr>
                </a:solidFill>
                <a:latin typeface="Arial" panose="020B0604020202020204" pitchFamily="34" charset="0"/>
                <a:ea typeface="+mn-ea"/>
                <a:cs typeface="+mn-cs"/>
              </a:rPr>
              <a:t>8660 A</a:t>
            </a:r>
            <a:endParaRPr kumimoji="0" lang="en-US" sz="1400" kern="1200" cap="none" spc="0" normalizeH="0" baseline="0" noProof="0" dirty="0">
              <a:solidFill>
                <a:schemeClr val="bg2">
                  <a:lumMod val="50000"/>
                </a:schemeClr>
              </a:solidFill>
              <a:latin typeface="Arial" panose="020B0604020202020204" pitchFamily="34" charset="0"/>
              <a:ea typeface="+mn-ea"/>
              <a:cs typeface="+mn-cs"/>
            </a:endParaRPr>
          </a:p>
        </p:txBody>
      </p:sp>
      <p:cxnSp>
        <p:nvCxnSpPr>
          <p:cNvPr id="23" name="Straight Arrow Connector 22"/>
          <p:cNvCxnSpPr/>
          <p:nvPr/>
        </p:nvCxnSpPr>
        <p:spPr>
          <a:xfrm>
            <a:off x="3819525" y="2492375"/>
            <a:ext cx="0" cy="504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87" name="TextBox 23"/>
          <p:cNvSpPr txBox="1"/>
          <p:nvPr/>
        </p:nvSpPr>
        <p:spPr>
          <a:xfrm>
            <a:off x="3186113" y="1455738"/>
            <a:ext cx="746125" cy="46037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115 / 1A</a:t>
            </a:r>
            <a:endParaRPr lang="en-US" altLang="en-US" sz="1200" dirty="0">
              <a:latin typeface="Arial" panose="020B0604020202020204" pitchFamily="34" charset="0"/>
            </a:endParaRPr>
          </a:p>
        </p:txBody>
      </p:sp>
      <p:sp>
        <p:nvSpPr>
          <p:cNvPr id="11288" name="TextBox 24"/>
          <p:cNvSpPr txBox="1"/>
          <p:nvPr/>
        </p:nvSpPr>
        <p:spPr>
          <a:xfrm>
            <a:off x="8388350" y="1441450"/>
            <a:ext cx="757238" cy="46196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en-US" sz="1200" dirty="0">
                <a:latin typeface="Arial" panose="020B0604020202020204" pitchFamily="34" charset="0"/>
              </a:rPr>
              <a:t>CT</a:t>
            </a:r>
            <a:endParaRPr lang="en-US" altLang="en-US" sz="1200" dirty="0">
              <a:latin typeface="Arial" panose="020B0604020202020204" pitchFamily="34" charset="0"/>
            </a:endParaRPr>
          </a:p>
          <a:p>
            <a:pPr marL="0" lvl="0" indent="0" algn="ctr" eaLnBrk="1" hangingPunct="1">
              <a:spcBef>
                <a:spcPct val="0"/>
              </a:spcBef>
              <a:buClrTx/>
              <a:buSzTx/>
              <a:buFontTx/>
              <a:buNone/>
            </a:pPr>
            <a:r>
              <a:rPr lang="en-US" altLang="en-US" sz="1200" dirty="0">
                <a:latin typeface="Arial" panose="020B0604020202020204" pitchFamily="34" charset="0"/>
              </a:rPr>
              <a:t>866 / 1A</a:t>
            </a:r>
            <a:endParaRPr lang="en-US" altLang="en-US" sz="1200" dirty="0">
              <a:latin typeface="Arial" panose="020B0604020202020204" pitchFamily="34" charset="0"/>
            </a:endParaRPr>
          </a:p>
        </p:txBody>
      </p:sp>
      <p:cxnSp>
        <p:nvCxnSpPr>
          <p:cNvPr id="27" name="Straight Arrow Connector 26"/>
          <p:cNvCxnSpPr/>
          <p:nvPr/>
        </p:nvCxnSpPr>
        <p:spPr>
          <a:xfrm flipH="1">
            <a:off x="4219575" y="5589588"/>
            <a:ext cx="9366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282950" y="3176588"/>
            <a:ext cx="0" cy="6127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435475" y="4005263"/>
            <a:ext cx="7207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92" name="TextBox 31"/>
          <p:cNvSpPr txBox="1"/>
          <p:nvPr/>
        </p:nvSpPr>
        <p:spPr>
          <a:xfrm>
            <a:off x="8847138" y="3074988"/>
            <a:ext cx="450850"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 0 A</a:t>
            </a:r>
            <a:endParaRPr lang="en-US" altLang="en-US" sz="1200" dirty="0">
              <a:latin typeface="Arial" panose="020B0604020202020204" pitchFamily="34" charset="0"/>
            </a:endParaRPr>
          </a:p>
        </p:txBody>
      </p:sp>
      <p:sp>
        <p:nvSpPr>
          <p:cNvPr id="11293" name="TextBox 32"/>
          <p:cNvSpPr txBox="1"/>
          <p:nvPr/>
        </p:nvSpPr>
        <p:spPr>
          <a:xfrm>
            <a:off x="6786563" y="5451475"/>
            <a:ext cx="406400"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0 A</a:t>
            </a:r>
            <a:endParaRPr lang="en-US" altLang="en-US" sz="1200" dirty="0">
              <a:latin typeface="Arial" panose="020B0604020202020204" pitchFamily="34" charset="0"/>
            </a:endParaRPr>
          </a:p>
        </p:txBody>
      </p:sp>
      <p:sp>
        <p:nvSpPr>
          <p:cNvPr id="11294" name="TextBox 33"/>
          <p:cNvSpPr txBox="1"/>
          <p:nvPr/>
        </p:nvSpPr>
        <p:spPr>
          <a:xfrm>
            <a:off x="3819525" y="5445125"/>
            <a:ext cx="492125" cy="2778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1295" name="TextBox 34"/>
          <p:cNvSpPr txBox="1"/>
          <p:nvPr/>
        </p:nvSpPr>
        <p:spPr>
          <a:xfrm>
            <a:off x="3079750" y="2900363"/>
            <a:ext cx="492125"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1296" name="TextBox 35"/>
          <p:cNvSpPr txBox="1"/>
          <p:nvPr/>
        </p:nvSpPr>
        <p:spPr>
          <a:xfrm>
            <a:off x="3609975" y="3035300"/>
            <a:ext cx="492125"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1297" name="TextBox 36"/>
          <p:cNvSpPr txBox="1"/>
          <p:nvPr/>
        </p:nvSpPr>
        <p:spPr>
          <a:xfrm>
            <a:off x="5156200" y="3851275"/>
            <a:ext cx="492125"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1298" name="TextBox 37"/>
          <p:cNvSpPr txBox="1"/>
          <p:nvPr/>
        </p:nvSpPr>
        <p:spPr>
          <a:xfrm>
            <a:off x="7723188" y="3851275"/>
            <a:ext cx="406400"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0 A</a:t>
            </a:r>
            <a:endParaRPr lang="en-US" altLang="en-US" sz="1200" dirty="0">
              <a:latin typeface="Arial" panose="020B0604020202020204" pitchFamily="34" charset="0"/>
            </a:endParaRPr>
          </a:p>
        </p:txBody>
      </p:sp>
      <p:grpSp>
        <p:nvGrpSpPr>
          <p:cNvPr id="11299" name="Group 38"/>
          <p:cNvGrpSpPr/>
          <p:nvPr/>
        </p:nvGrpSpPr>
        <p:grpSpPr>
          <a:xfrm>
            <a:off x="8072438" y="1765300"/>
            <a:ext cx="215900" cy="655638"/>
            <a:chOff x="3923928" y="2158177"/>
            <a:chExt cx="216024" cy="655133"/>
          </a:xfrm>
        </p:grpSpPr>
        <p:cxnSp>
          <p:nvCxnSpPr>
            <p:cNvPr id="40" name="Straight Connector 39"/>
            <p:cNvCxnSpPr/>
            <p:nvPr/>
          </p:nvCxnSpPr>
          <p:spPr>
            <a:xfrm flipH="1">
              <a:off x="3923928" y="2158177"/>
              <a:ext cx="216024" cy="3505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923928" y="2448466"/>
              <a:ext cx="216024" cy="761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923928" y="2418326"/>
              <a:ext cx="216024" cy="39498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1300" name="TextBox 42"/>
          <p:cNvSpPr txBox="1"/>
          <p:nvPr/>
        </p:nvSpPr>
        <p:spPr>
          <a:xfrm>
            <a:off x="7712075" y="2486025"/>
            <a:ext cx="741363" cy="30797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solidFill>
                  <a:srgbClr val="FF0000"/>
                </a:solidFill>
                <a:latin typeface="Arial" panose="020B0604020202020204" pitchFamily="34" charset="0"/>
              </a:rPr>
              <a:t>8660 A</a:t>
            </a:r>
            <a:endParaRPr lang="en-US" altLang="en-US" sz="1400" dirty="0">
              <a:solidFill>
                <a:srgbClr val="FF0000"/>
              </a:solidFill>
              <a:latin typeface="Arial" panose="020B0604020202020204" pitchFamily="34" charset="0"/>
            </a:endParaRPr>
          </a:p>
        </p:txBody>
      </p:sp>
      <p:cxnSp>
        <p:nvCxnSpPr>
          <p:cNvPr id="45" name="Straight Arrow Connector 44"/>
          <p:cNvCxnSpPr/>
          <p:nvPr/>
        </p:nvCxnSpPr>
        <p:spPr>
          <a:xfrm>
            <a:off x="5868988" y="4221163"/>
            <a:ext cx="0" cy="215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02" name="TextBox 45"/>
          <p:cNvSpPr txBox="1"/>
          <p:nvPr/>
        </p:nvSpPr>
        <p:spPr>
          <a:xfrm>
            <a:off x="5383213" y="4203700"/>
            <a:ext cx="492125" cy="27622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cxnSp>
        <p:nvCxnSpPr>
          <p:cNvPr id="47" name="Straight Arrow Connector 46"/>
          <p:cNvCxnSpPr/>
          <p:nvPr/>
        </p:nvCxnSpPr>
        <p:spPr>
          <a:xfrm>
            <a:off x="5878513" y="5157788"/>
            <a:ext cx="0" cy="215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04" name="TextBox 47"/>
          <p:cNvSpPr txBox="1"/>
          <p:nvPr/>
        </p:nvSpPr>
        <p:spPr>
          <a:xfrm>
            <a:off x="5357813" y="5105400"/>
            <a:ext cx="492125" cy="2778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200" dirty="0">
                <a:latin typeface="Arial" panose="020B0604020202020204" pitchFamily="34" charset="0"/>
              </a:rPr>
              <a:t>10 A</a:t>
            </a:r>
            <a:endParaRPr lang="en-US" altLang="en-US" sz="1200" dirty="0">
              <a:latin typeface="Arial" panose="020B0604020202020204" pitchFamily="34" charset="0"/>
            </a:endParaRPr>
          </a:p>
        </p:txBody>
      </p:sp>
      <p:sp>
        <p:nvSpPr>
          <p:cNvPr id="11305" name="TextBox 48"/>
          <p:cNvSpPr txBox="1"/>
          <p:nvPr/>
        </p:nvSpPr>
        <p:spPr>
          <a:xfrm>
            <a:off x="3932238" y="611188"/>
            <a:ext cx="3770312" cy="36988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i="1" dirty="0">
                <a:latin typeface="Arial" panose="020B0604020202020204" pitchFamily="34" charset="0"/>
              </a:rPr>
              <a:t>DIFFERENTIAL  TRANSFORMER</a:t>
            </a:r>
            <a:endParaRPr lang="en-US" altLang="en-US" sz="1800" b="1" i="1" dirty="0">
              <a:latin typeface="Arial" panose="020B0604020202020204" pitchFamily="34" charset="0"/>
            </a:endParaRPr>
          </a:p>
        </p:txBody>
      </p:sp>
      <p:sp>
        <p:nvSpPr>
          <p:cNvPr id="11306" name="TextBox 49"/>
          <p:cNvSpPr txBox="1"/>
          <p:nvPr/>
        </p:nvSpPr>
        <p:spPr>
          <a:xfrm>
            <a:off x="5156200" y="6092825"/>
            <a:ext cx="2055813" cy="36988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Gangguan  Dalam</a:t>
            </a:r>
            <a:endParaRPr lang="en-US" altLang="en-US" sz="1800" dirty="0">
              <a:latin typeface="Arial" panose="020B0604020202020204" pitchFamily="34" charset="0"/>
            </a:endParaRPr>
          </a:p>
        </p:txBody>
      </p:sp>
      <p:sp>
        <p:nvSpPr>
          <p:cNvPr id="11307" name="TextBox 50"/>
          <p:cNvSpPr txBox="1"/>
          <p:nvPr/>
        </p:nvSpPr>
        <p:spPr>
          <a:xfrm>
            <a:off x="1885950" y="1104900"/>
            <a:ext cx="782638" cy="30797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150 KV</a:t>
            </a:r>
            <a:endParaRPr lang="en-US" altLang="en-US" sz="1400" b="1" dirty="0">
              <a:latin typeface="Arial" panose="020B0604020202020204" pitchFamily="34" charset="0"/>
            </a:endParaRPr>
          </a:p>
        </p:txBody>
      </p:sp>
      <p:sp>
        <p:nvSpPr>
          <p:cNvPr id="11308" name="TextBox 51"/>
          <p:cNvSpPr txBox="1"/>
          <p:nvPr/>
        </p:nvSpPr>
        <p:spPr>
          <a:xfrm>
            <a:off x="9134475" y="1106488"/>
            <a:ext cx="682625" cy="306387"/>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b="1" dirty="0">
                <a:latin typeface="Arial" panose="020B0604020202020204" pitchFamily="34" charset="0"/>
              </a:rPr>
              <a:t>22 KV</a:t>
            </a:r>
            <a:endParaRPr lang="en-US" altLang="en-US" sz="14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a:solidFill>
                  <a:schemeClr val="bg1"/>
                </a:solidFill>
                <a:latin typeface="Arial" panose="020B0604020202020204" pitchFamily="34" charset="0"/>
                <a:sym typeface="+mn-ea"/>
              </a:rPr>
              <a:t>Restricted Earth Fault</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579755" y="663575"/>
            <a:ext cx="5428615" cy="5903595"/>
            <a:chOff x="2393" y="865"/>
            <a:chExt cx="8549" cy="9297"/>
          </a:xfrm>
        </p:grpSpPr>
        <p:grpSp>
          <p:nvGrpSpPr>
            <p:cNvPr id="13314" name="Group 16"/>
            <p:cNvGrpSpPr/>
            <p:nvPr/>
          </p:nvGrpSpPr>
          <p:grpSpPr>
            <a:xfrm>
              <a:off x="4010" y="1830"/>
              <a:ext cx="6933" cy="3230"/>
              <a:chOff x="2546251" y="1161350"/>
              <a:chExt cx="4402013" cy="2051626"/>
            </a:xfrm>
          </p:grpSpPr>
          <p:cxnSp>
            <p:nvCxnSpPr>
              <p:cNvPr id="8" name="Straight Connector 7"/>
              <p:cNvCxnSpPr/>
              <p:nvPr/>
            </p:nvCxnSpPr>
            <p:spPr>
              <a:xfrm flipH="1">
                <a:off x="2546251" y="1556749"/>
                <a:ext cx="4402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flipH="1">
                <a:off x="2905016" y="1485291"/>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5" name="Straight Connector 24"/>
              <p:cNvCxnSpPr/>
              <p:nvPr/>
            </p:nvCxnSpPr>
            <p:spPr>
              <a:xfrm flipH="1">
                <a:off x="2555776" y="2188751"/>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flipH="1">
                <a:off x="2914541" y="2117293"/>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31" name="Straight Connector 30"/>
              <p:cNvCxnSpPr/>
              <p:nvPr/>
            </p:nvCxnSpPr>
            <p:spPr>
              <a:xfrm flipH="1">
                <a:off x="2555776" y="2781055"/>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flipH="1">
                <a:off x="2914541" y="2709598"/>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48" name="TextBox 6"/>
              <p:cNvSpPr txBox="1"/>
              <p:nvPr/>
            </p:nvSpPr>
            <p:spPr>
              <a:xfrm>
                <a:off x="3963417" y="1161350"/>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13349" name="TextBox 6"/>
              <p:cNvSpPr txBox="1"/>
              <p:nvPr/>
            </p:nvSpPr>
            <p:spPr>
              <a:xfrm>
                <a:off x="5643984" y="2434147"/>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pic>
            <p:nvPicPr>
              <p:cNvPr id="13350" name="Picture 2"/>
              <p:cNvPicPr>
                <a:picLocks noChangeAspect="1"/>
              </p:cNvPicPr>
              <p:nvPr/>
            </p:nvPicPr>
            <p:blipFill>
              <a:blip r:embed="rId1"/>
              <a:stretch>
                <a:fillRect/>
              </a:stretch>
            </p:blipFill>
            <p:spPr>
              <a:xfrm>
                <a:off x="4544491" y="1700808"/>
                <a:ext cx="963613" cy="1073150"/>
              </a:xfrm>
              <a:prstGeom prst="rect">
                <a:avLst/>
              </a:prstGeom>
              <a:noFill/>
              <a:ln w="9525">
                <a:noFill/>
              </a:ln>
            </p:spPr>
          </p:pic>
        </p:grpSp>
        <p:cxnSp>
          <p:nvCxnSpPr>
            <p:cNvPr id="33" name="Straight Connector 32"/>
            <p:cNvCxnSpPr/>
            <p:nvPr/>
          </p:nvCxnSpPr>
          <p:spPr>
            <a:xfrm>
              <a:off x="4010" y="2453"/>
              <a:ext cx="15" cy="6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98" y="8598"/>
              <a:ext cx="10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768" y="8743"/>
              <a:ext cx="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918" y="8878"/>
              <a:ext cx="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19" name="TextBox 6"/>
            <p:cNvSpPr txBox="1"/>
            <p:nvPr/>
          </p:nvSpPr>
          <p:spPr>
            <a:xfrm rot="-5400000">
              <a:off x="3618" y="6795"/>
              <a:ext cx="845" cy="122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37" name="Straight Connector 36"/>
            <p:cNvCxnSpPr/>
            <p:nvPr/>
          </p:nvCxnSpPr>
          <p:spPr>
            <a:xfrm>
              <a:off x="6665" y="2678"/>
              <a:ext cx="0" cy="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15" y="3700"/>
              <a:ext cx="0" cy="3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040" name="Straight Connector 87039"/>
            <p:cNvCxnSpPr/>
            <p:nvPr/>
          </p:nvCxnSpPr>
          <p:spPr>
            <a:xfrm>
              <a:off x="9325" y="4605"/>
              <a:ext cx="0" cy="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043" name="Straight Connector 87042"/>
            <p:cNvCxnSpPr/>
            <p:nvPr/>
          </p:nvCxnSpPr>
          <p:spPr>
            <a:xfrm>
              <a:off x="6665" y="6195"/>
              <a:ext cx="2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046" name="Straight Connector 87045"/>
            <p:cNvCxnSpPr/>
            <p:nvPr/>
          </p:nvCxnSpPr>
          <p:spPr>
            <a:xfrm flipH="1">
              <a:off x="4268" y="7410"/>
              <a:ext cx="3648" cy="0"/>
            </a:xfrm>
            <a:prstGeom prst="line">
              <a:avLst/>
            </a:prstGeom>
          </p:spPr>
          <p:style>
            <a:lnRef idx="1">
              <a:schemeClr val="accent1"/>
            </a:lnRef>
            <a:fillRef idx="0">
              <a:schemeClr val="accent1"/>
            </a:fillRef>
            <a:effectRef idx="0">
              <a:schemeClr val="accent1"/>
            </a:effectRef>
            <a:fontRef idx="minor">
              <a:schemeClr val="tx1"/>
            </a:fontRef>
          </p:style>
        </p:cxnSp>
        <p:sp>
          <p:nvSpPr>
            <p:cNvPr id="13325" name="TextBox 87046"/>
            <p:cNvSpPr txBox="1"/>
            <p:nvPr/>
          </p:nvSpPr>
          <p:spPr>
            <a:xfrm>
              <a:off x="4698" y="1840"/>
              <a:ext cx="720" cy="64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latin typeface="Arial" panose="020B0604020202020204" pitchFamily="34" charset="0"/>
              </a:endParaRPr>
            </a:p>
          </p:txBody>
        </p:sp>
        <p:sp>
          <p:nvSpPr>
            <p:cNvPr id="13326" name="TextBox 39"/>
            <p:cNvSpPr txBox="1"/>
            <p:nvPr/>
          </p:nvSpPr>
          <p:spPr>
            <a:xfrm>
              <a:off x="4705" y="2803"/>
              <a:ext cx="635"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3327" name="TextBox 40"/>
            <p:cNvSpPr txBox="1"/>
            <p:nvPr/>
          </p:nvSpPr>
          <p:spPr>
            <a:xfrm>
              <a:off x="4705" y="3770"/>
              <a:ext cx="61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3328" name="TextBox 41"/>
            <p:cNvSpPr txBox="1"/>
            <p:nvPr/>
          </p:nvSpPr>
          <p:spPr>
            <a:xfrm>
              <a:off x="6603" y="5085"/>
              <a:ext cx="512"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latin typeface="Arial" panose="020B0604020202020204" pitchFamily="34" charset="0"/>
              </a:endParaRPr>
            </a:p>
          </p:txBody>
        </p:sp>
        <p:sp>
          <p:nvSpPr>
            <p:cNvPr id="13329" name="TextBox 42"/>
            <p:cNvSpPr txBox="1"/>
            <p:nvPr/>
          </p:nvSpPr>
          <p:spPr>
            <a:xfrm>
              <a:off x="7845" y="5085"/>
              <a:ext cx="57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3330" name="TextBox 43"/>
            <p:cNvSpPr txBox="1"/>
            <p:nvPr/>
          </p:nvSpPr>
          <p:spPr>
            <a:xfrm>
              <a:off x="9240" y="5110"/>
              <a:ext cx="49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3331" name="TextBox 44"/>
            <p:cNvSpPr txBox="1"/>
            <p:nvPr/>
          </p:nvSpPr>
          <p:spPr>
            <a:xfrm>
              <a:off x="6515" y="6980"/>
              <a:ext cx="148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 + Is + It</a:t>
              </a:r>
              <a:endParaRPr lang="en-US" altLang="en-US" sz="1400" dirty="0">
                <a:latin typeface="Arial" panose="020B0604020202020204" pitchFamily="34" charset="0"/>
              </a:endParaRPr>
            </a:p>
          </p:txBody>
        </p:sp>
        <p:sp>
          <p:nvSpPr>
            <p:cNvPr id="13332" name="TextBox 45"/>
            <p:cNvSpPr txBox="1"/>
            <p:nvPr/>
          </p:nvSpPr>
          <p:spPr>
            <a:xfrm>
              <a:off x="4365" y="7003"/>
              <a:ext cx="148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 + Is + It</a:t>
              </a:r>
              <a:endParaRPr lang="en-US" altLang="en-US" sz="1400" dirty="0">
                <a:latin typeface="Arial" panose="020B0604020202020204" pitchFamily="34" charset="0"/>
              </a:endParaRPr>
            </a:p>
          </p:txBody>
        </p:sp>
        <p:sp>
          <p:nvSpPr>
            <p:cNvPr id="13333" name="TextBox 46"/>
            <p:cNvSpPr txBox="1"/>
            <p:nvPr/>
          </p:nvSpPr>
          <p:spPr>
            <a:xfrm>
              <a:off x="2393" y="5158"/>
              <a:ext cx="1745"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IR+IS+IT</a:t>
              </a:r>
              <a:endParaRPr lang="en-US" altLang="en-US" sz="1800" dirty="0">
                <a:latin typeface="Arial" panose="020B0604020202020204" pitchFamily="34" charset="0"/>
              </a:endParaRPr>
            </a:p>
          </p:txBody>
        </p:sp>
        <p:cxnSp>
          <p:nvCxnSpPr>
            <p:cNvPr id="87049" name="Straight Connector 87048"/>
            <p:cNvCxnSpPr/>
            <p:nvPr/>
          </p:nvCxnSpPr>
          <p:spPr>
            <a:xfrm>
              <a:off x="6093" y="7410"/>
              <a:ext cx="0" cy="825"/>
            </a:xfrm>
            <a:prstGeom prst="line">
              <a:avLst/>
            </a:prstGeom>
          </p:spPr>
          <p:style>
            <a:lnRef idx="1">
              <a:schemeClr val="accent1"/>
            </a:lnRef>
            <a:fillRef idx="0">
              <a:schemeClr val="accent1"/>
            </a:fillRef>
            <a:effectRef idx="0">
              <a:schemeClr val="accent1"/>
            </a:effectRef>
            <a:fontRef idx="minor">
              <a:schemeClr val="tx1"/>
            </a:fontRef>
          </p:style>
        </p:cxnSp>
        <p:sp>
          <p:nvSpPr>
            <p:cNvPr id="87050" name="Rectangle 87049"/>
            <p:cNvSpPr/>
            <p:nvPr/>
          </p:nvSpPr>
          <p:spPr>
            <a:xfrm>
              <a:off x="5635" y="8235"/>
              <a:ext cx="923" cy="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36" name="TextBox 87050"/>
            <p:cNvSpPr txBox="1"/>
            <p:nvPr/>
          </p:nvSpPr>
          <p:spPr>
            <a:xfrm>
              <a:off x="5650" y="8280"/>
              <a:ext cx="860" cy="4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100" dirty="0">
                  <a:latin typeface="Arial" panose="020B0604020202020204" pitchFamily="34" charset="0"/>
                </a:rPr>
                <a:t>R E F</a:t>
              </a:r>
              <a:endParaRPr lang="en-US" altLang="en-US" sz="1100" dirty="0">
                <a:latin typeface="Arial" panose="020B0604020202020204" pitchFamily="34" charset="0"/>
              </a:endParaRPr>
            </a:p>
          </p:txBody>
        </p:sp>
        <p:sp>
          <p:nvSpPr>
            <p:cNvPr id="13337" name="TextBox 51"/>
            <p:cNvSpPr txBox="1"/>
            <p:nvPr/>
          </p:nvSpPr>
          <p:spPr>
            <a:xfrm>
              <a:off x="9995" y="1960"/>
              <a:ext cx="720" cy="64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latin typeface="Arial" panose="020B0604020202020204" pitchFamily="34" charset="0"/>
              </a:endParaRPr>
            </a:p>
          </p:txBody>
        </p:sp>
        <p:sp>
          <p:nvSpPr>
            <p:cNvPr id="13338" name="TextBox 52"/>
            <p:cNvSpPr txBox="1"/>
            <p:nvPr/>
          </p:nvSpPr>
          <p:spPr>
            <a:xfrm>
              <a:off x="10005" y="2920"/>
              <a:ext cx="633"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3339" name="TextBox 53"/>
            <p:cNvSpPr txBox="1"/>
            <p:nvPr/>
          </p:nvSpPr>
          <p:spPr>
            <a:xfrm>
              <a:off x="10005" y="3888"/>
              <a:ext cx="613"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3340" name="TextBox 1"/>
            <p:cNvSpPr txBox="1"/>
            <p:nvPr/>
          </p:nvSpPr>
          <p:spPr>
            <a:xfrm>
              <a:off x="5105" y="865"/>
              <a:ext cx="4068"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dirty="0">
                  <a:latin typeface="Arial" panose="020B0604020202020204" pitchFamily="34" charset="0"/>
                </a:rPr>
                <a:t>Restricted Earth Fault</a:t>
              </a:r>
              <a:endParaRPr lang="en-US" altLang="en-US" sz="1800" b="1" dirty="0">
                <a:latin typeface="Arial" panose="020B0604020202020204" pitchFamily="34" charset="0"/>
              </a:endParaRPr>
            </a:p>
          </p:txBody>
        </p:sp>
        <p:sp>
          <p:nvSpPr>
            <p:cNvPr id="13341" name="TextBox 37"/>
            <p:cNvSpPr txBox="1"/>
            <p:nvPr/>
          </p:nvSpPr>
          <p:spPr>
            <a:xfrm>
              <a:off x="5953" y="9580"/>
              <a:ext cx="2612"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Beban Normal</a:t>
              </a:r>
              <a:endParaRPr lang="en-US" altLang="en-US" sz="1800" dirty="0">
                <a:latin typeface="Arial" panose="020B0604020202020204" pitchFamily="34" charset="0"/>
              </a:endParaRPr>
            </a:p>
          </p:txBody>
        </p:sp>
      </p:grpSp>
      <p:sp>
        <p:nvSpPr>
          <p:cNvPr id="39" name="Text Box 38"/>
          <p:cNvSpPr txBox="1"/>
          <p:nvPr/>
        </p:nvSpPr>
        <p:spPr>
          <a:xfrm>
            <a:off x="6506210" y="1058545"/>
            <a:ext cx="5148580" cy="706755"/>
          </a:xfrm>
          <a:prstGeom prst="rect">
            <a:avLst/>
          </a:prstGeom>
        </p:spPr>
        <p:txBody>
          <a:bodyPr wrap="square" anchor="t">
            <a:spAutoFit/>
          </a:bodyPr>
          <a:p>
            <a:pPr marL="0" lvl="0" indent="0" eaLnBrk="1" hangingPunct="1">
              <a:spcBef>
                <a:spcPct val="0"/>
              </a:spcBef>
              <a:buClrTx/>
              <a:buSzTx/>
              <a:buFontTx/>
              <a:buNone/>
            </a:pPr>
            <a:r>
              <a:rPr lang="en-US" altLang="en-US" sz="2000" dirty="0">
                <a:sym typeface="+mn-ea"/>
              </a:rPr>
              <a:t>Bekerja berdasarkan Perbedaan Arus  CT teg Primer dan CT  Netral </a:t>
            </a:r>
            <a:endParaRPr lang="en-US" sz="2000" b="1" dirty="0" smtClean="0">
              <a:solidFill>
                <a:schemeClr val="bg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a:solidFill>
                  <a:schemeClr val="bg1"/>
                </a:solidFill>
                <a:latin typeface="Arial" panose="020B0604020202020204" pitchFamily="34" charset="0"/>
                <a:sym typeface="+mn-ea"/>
              </a:rPr>
              <a:t>Restricted Earth Fault</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Box 38"/>
          <p:cNvSpPr txBox="1"/>
          <p:nvPr/>
        </p:nvSpPr>
        <p:spPr>
          <a:xfrm>
            <a:off x="6506210" y="1058545"/>
            <a:ext cx="5148580" cy="706755"/>
          </a:xfrm>
          <a:prstGeom prst="rect">
            <a:avLst/>
          </a:prstGeom>
        </p:spPr>
        <p:txBody>
          <a:bodyPr wrap="square" anchor="t">
            <a:spAutoFit/>
          </a:bodyPr>
          <a:p>
            <a:pPr marL="0" lvl="0" indent="0" eaLnBrk="1" hangingPunct="1">
              <a:spcBef>
                <a:spcPct val="0"/>
              </a:spcBef>
              <a:buClrTx/>
              <a:buSzTx/>
              <a:buFontTx/>
              <a:buNone/>
            </a:pPr>
            <a:r>
              <a:rPr lang="en-US" altLang="en-US" sz="2000" dirty="0">
                <a:sym typeface="+mn-ea"/>
              </a:rPr>
              <a:t>Bekerja berdasarkan Perbedaan Arus  CT teg Primer dan CT  Netral </a:t>
            </a:r>
            <a:endParaRPr lang="en-US" sz="2000" b="1" dirty="0" smtClean="0">
              <a:solidFill>
                <a:schemeClr val="bg1"/>
              </a:solidFill>
              <a:latin typeface="Myriad Pro" charset="0"/>
              <a:ea typeface="Myriad Pro" charset="0"/>
              <a:cs typeface="Myriad Pro" charset="0"/>
            </a:endParaRPr>
          </a:p>
        </p:txBody>
      </p:sp>
      <p:grpSp>
        <p:nvGrpSpPr>
          <p:cNvPr id="2" name="Group 1"/>
          <p:cNvGrpSpPr/>
          <p:nvPr/>
        </p:nvGrpSpPr>
        <p:grpSpPr>
          <a:xfrm>
            <a:off x="201930" y="650875"/>
            <a:ext cx="6139815" cy="5903595"/>
            <a:chOff x="1758" y="865"/>
            <a:chExt cx="9669" cy="9297"/>
          </a:xfrm>
        </p:grpSpPr>
        <p:grpSp>
          <p:nvGrpSpPr>
            <p:cNvPr id="14338" name="Group 1"/>
            <p:cNvGrpSpPr/>
            <p:nvPr/>
          </p:nvGrpSpPr>
          <p:grpSpPr>
            <a:xfrm>
              <a:off x="4010" y="1830"/>
              <a:ext cx="6933" cy="3230"/>
              <a:chOff x="2546251" y="1161350"/>
              <a:chExt cx="4402013" cy="2051626"/>
            </a:xfrm>
          </p:grpSpPr>
          <p:cxnSp>
            <p:nvCxnSpPr>
              <p:cNvPr id="4" name="Straight Connector 3"/>
              <p:cNvCxnSpPr/>
              <p:nvPr/>
            </p:nvCxnSpPr>
            <p:spPr>
              <a:xfrm flipH="1">
                <a:off x="2546251" y="1556749"/>
                <a:ext cx="4402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H="1">
                <a:off x="2905016" y="1485291"/>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Straight Connector 6"/>
              <p:cNvCxnSpPr/>
              <p:nvPr/>
            </p:nvCxnSpPr>
            <p:spPr>
              <a:xfrm flipH="1">
                <a:off x="2555776" y="2188751"/>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2914541" y="2117293"/>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0" name="Straight Connector 9"/>
              <p:cNvCxnSpPr/>
              <p:nvPr/>
            </p:nvCxnSpPr>
            <p:spPr>
              <a:xfrm flipH="1">
                <a:off x="2555776" y="2781055"/>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flipH="1">
                <a:off x="2914541" y="2709598"/>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77" name="TextBox 6"/>
              <p:cNvSpPr txBox="1"/>
              <p:nvPr/>
            </p:nvSpPr>
            <p:spPr>
              <a:xfrm>
                <a:off x="3963417" y="1161350"/>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14378" name="TextBox 6"/>
              <p:cNvSpPr txBox="1"/>
              <p:nvPr/>
            </p:nvSpPr>
            <p:spPr>
              <a:xfrm>
                <a:off x="5643984" y="2434147"/>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pic>
            <p:nvPicPr>
              <p:cNvPr id="14379" name="Picture 2"/>
              <p:cNvPicPr>
                <a:picLocks noChangeAspect="1"/>
              </p:cNvPicPr>
              <p:nvPr/>
            </p:nvPicPr>
            <p:blipFill>
              <a:blip r:embed="rId1"/>
              <a:stretch>
                <a:fillRect/>
              </a:stretch>
            </p:blipFill>
            <p:spPr>
              <a:xfrm>
                <a:off x="4544491" y="1700808"/>
                <a:ext cx="963613" cy="1073150"/>
              </a:xfrm>
              <a:prstGeom prst="rect">
                <a:avLst/>
              </a:prstGeom>
              <a:noFill/>
              <a:ln w="9525">
                <a:noFill/>
              </a:ln>
            </p:spPr>
          </p:pic>
        </p:grpSp>
        <p:cxnSp>
          <p:nvCxnSpPr>
            <p:cNvPr id="12" name="Straight Connector 11"/>
            <p:cNvCxnSpPr/>
            <p:nvPr/>
          </p:nvCxnSpPr>
          <p:spPr>
            <a:xfrm>
              <a:off x="4010" y="2453"/>
              <a:ext cx="15" cy="6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98" y="8598"/>
              <a:ext cx="10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68" y="8743"/>
              <a:ext cx="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18" y="8878"/>
              <a:ext cx="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43" name="TextBox 6"/>
            <p:cNvSpPr txBox="1"/>
            <p:nvPr/>
          </p:nvSpPr>
          <p:spPr>
            <a:xfrm rot="-5400000">
              <a:off x="3618" y="6795"/>
              <a:ext cx="845" cy="122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17" name="Straight Connector 16"/>
            <p:cNvCxnSpPr/>
            <p:nvPr/>
          </p:nvCxnSpPr>
          <p:spPr>
            <a:xfrm>
              <a:off x="6665" y="2678"/>
              <a:ext cx="0" cy="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915" y="3700"/>
              <a:ext cx="0" cy="3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325" y="4605"/>
              <a:ext cx="0" cy="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665" y="6195"/>
              <a:ext cx="2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268" y="7410"/>
              <a:ext cx="3648" cy="0"/>
            </a:xfrm>
            <a:prstGeom prst="line">
              <a:avLst/>
            </a:prstGeom>
          </p:spPr>
          <p:style>
            <a:lnRef idx="1">
              <a:schemeClr val="accent1"/>
            </a:lnRef>
            <a:fillRef idx="0">
              <a:schemeClr val="accent1"/>
            </a:fillRef>
            <a:effectRef idx="0">
              <a:schemeClr val="accent1"/>
            </a:effectRef>
            <a:fontRef idx="minor">
              <a:schemeClr val="tx1"/>
            </a:fontRef>
          </p:style>
        </p:cxnSp>
        <p:sp>
          <p:nvSpPr>
            <p:cNvPr id="14349" name="TextBox 21"/>
            <p:cNvSpPr txBox="1"/>
            <p:nvPr/>
          </p:nvSpPr>
          <p:spPr>
            <a:xfrm>
              <a:off x="4698" y="1840"/>
              <a:ext cx="1190"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r>
                <a:rPr lang="en-US" altLang="en-US" sz="1800" dirty="0">
                  <a:solidFill>
                    <a:srgbClr val="FF0000"/>
                  </a:solidFill>
                  <a:latin typeface="Arial" panose="020B0604020202020204" pitchFamily="34" charset="0"/>
                </a:rPr>
                <a:t>IF</a:t>
              </a:r>
              <a:endParaRPr lang="en-US" altLang="en-US" sz="1800" dirty="0">
                <a:solidFill>
                  <a:srgbClr val="FF0000"/>
                </a:solidFill>
                <a:latin typeface="Arial" panose="020B0604020202020204" pitchFamily="34" charset="0"/>
              </a:endParaRPr>
            </a:p>
          </p:txBody>
        </p:sp>
        <p:sp>
          <p:nvSpPr>
            <p:cNvPr id="14350" name="TextBox 22"/>
            <p:cNvSpPr txBox="1"/>
            <p:nvPr/>
          </p:nvSpPr>
          <p:spPr>
            <a:xfrm>
              <a:off x="4705" y="2803"/>
              <a:ext cx="635"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4351" name="TextBox 23"/>
            <p:cNvSpPr txBox="1"/>
            <p:nvPr/>
          </p:nvSpPr>
          <p:spPr>
            <a:xfrm>
              <a:off x="4705" y="3770"/>
              <a:ext cx="61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4352" name="TextBox 24"/>
            <p:cNvSpPr txBox="1"/>
            <p:nvPr/>
          </p:nvSpPr>
          <p:spPr>
            <a:xfrm>
              <a:off x="6603" y="5085"/>
              <a:ext cx="927"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r>
                <a:rPr lang="en-US" altLang="en-US" sz="1800" dirty="0">
                  <a:solidFill>
                    <a:srgbClr val="FF0000"/>
                  </a:solidFill>
                  <a:latin typeface="Arial" panose="020B0604020202020204" pitchFamily="34" charset="0"/>
                </a:rPr>
                <a:t>If</a:t>
              </a:r>
              <a:endParaRPr lang="en-US" altLang="en-US" sz="1800" dirty="0">
                <a:solidFill>
                  <a:srgbClr val="FF0000"/>
                </a:solidFill>
                <a:latin typeface="Arial" panose="020B0604020202020204" pitchFamily="34" charset="0"/>
              </a:endParaRPr>
            </a:p>
          </p:txBody>
        </p:sp>
        <p:sp>
          <p:nvSpPr>
            <p:cNvPr id="14353" name="TextBox 25"/>
            <p:cNvSpPr txBox="1"/>
            <p:nvPr/>
          </p:nvSpPr>
          <p:spPr>
            <a:xfrm>
              <a:off x="7845" y="5085"/>
              <a:ext cx="57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4354" name="TextBox 26"/>
            <p:cNvSpPr txBox="1"/>
            <p:nvPr/>
          </p:nvSpPr>
          <p:spPr>
            <a:xfrm>
              <a:off x="9240" y="5110"/>
              <a:ext cx="49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4355" name="TextBox 27"/>
            <p:cNvSpPr txBox="1"/>
            <p:nvPr/>
          </p:nvSpPr>
          <p:spPr>
            <a:xfrm>
              <a:off x="6515" y="6980"/>
              <a:ext cx="180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 +</a:t>
              </a:r>
              <a:r>
                <a:rPr lang="en-US" altLang="en-US" sz="1400" dirty="0">
                  <a:solidFill>
                    <a:srgbClr val="FF0000"/>
                  </a:solidFill>
                  <a:latin typeface="Arial" panose="020B0604020202020204" pitchFamily="34" charset="0"/>
                </a:rPr>
                <a:t>If</a:t>
              </a:r>
              <a:r>
                <a:rPr lang="en-US" altLang="en-US" sz="1400" dirty="0">
                  <a:latin typeface="Arial" panose="020B0604020202020204" pitchFamily="34" charset="0"/>
                </a:rPr>
                <a:t>+ Is + It</a:t>
              </a:r>
              <a:endParaRPr lang="en-US" altLang="en-US" sz="1400" dirty="0">
                <a:latin typeface="Arial" panose="020B0604020202020204" pitchFamily="34" charset="0"/>
              </a:endParaRPr>
            </a:p>
          </p:txBody>
        </p:sp>
        <p:sp>
          <p:nvSpPr>
            <p:cNvPr id="14356" name="TextBox 28"/>
            <p:cNvSpPr txBox="1"/>
            <p:nvPr/>
          </p:nvSpPr>
          <p:spPr>
            <a:xfrm>
              <a:off x="4365" y="7003"/>
              <a:ext cx="180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a:t>
              </a:r>
              <a:r>
                <a:rPr lang="en-US" altLang="en-US" sz="1400" dirty="0">
                  <a:solidFill>
                    <a:srgbClr val="FF0000"/>
                  </a:solidFill>
                  <a:latin typeface="Arial" panose="020B0604020202020204" pitchFamily="34" charset="0"/>
                </a:rPr>
                <a:t>If</a:t>
              </a:r>
              <a:r>
                <a:rPr lang="en-US" altLang="en-US" sz="1400" dirty="0">
                  <a:latin typeface="Arial" panose="020B0604020202020204" pitchFamily="34" charset="0"/>
                </a:rPr>
                <a:t> + Is + It</a:t>
              </a:r>
              <a:endParaRPr lang="en-US" altLang="en-US" sz="1400" dirty="0">
                <a:latin typeface="Arial" panose="020B0604020202020204" pitchFamily="34" charset="0"/>
              </a:endParaRPr>
            </a:p>
          </p:txBody>
        </p:sp>
        <p:sp>
          <p:nvSpPr>
            <p:cNvPr id="14357" name="TextBox 29"/>
            <p:cNvSpPr txBox="1"/>
            <p:nvPr/>
          </p:nvSpPr>
          <p:spPr>
            <a:xfrm>
              <a:off x="1758" y="5158"/>
              <a:ext cx="2280"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r>
                <a:rPr lang="en-US" altLang="en-US" sz="1800" dirty="0">
                  <a:solidFill>
                    <a:srgbClr val="FF0000"/>
                  </a:solidFill>
                  <a:latin typeface="Arial" panose="020B0604020202020204" pitchFamily="34" charset="0"/>
                </a:rPr>
                <a:t>IF</a:t>
              </a:r>
              <a:r>
                <a:rPr lang="en-US" altLang="en-US" sz="1800" dirty="0">
                  <a:latin typeface="Arial" panose="020B0604020202020204" pitchFamily="34" charset="0"/>
                </a:rPr>
                <a:t>+IS+IT</a:t>
              </a:r>
              <a:endParaRPr lang="en-US" altLang="en-US" sz="1800" dirty="0">
                <a:latin typeface="Arial" panose="020B0604020202020204" pitchFamily="34" charset="0"/>
              </a:endParaRPr>
            </a:p>
          </p:txBody>
        </p:sp>
        <p:cxnSp>
          <p:nvCxnSpPr>
            <p:cNvPr id="16" name="Straight Connector 15"/>
            <p:cNvCxnSpPr/>
            <p:nvPr/>
          </p:nvCxnSpPr>
          <p:spPr>
            <a:xfrm>
              <a:off x="6093" y="7410"/>
              <a:ext cx="0" cy="825"/>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35" y="8235"/>
              <a:ext cx="923" cy="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60" name="TextBox 32"/>
            <p:cNvSpPr txBox="1"/>
            <p:nvPr/>
          </p:nvSpPr>
          <p:spPr>
            <a:xfrm>
              <a:off x="5650" y="8280"/>
              <a:ext cx="860" cy="4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100" dirty="0">
                  <a:latin typeface="Arial" panose="020B0604020202020204" pitchFamily="34" charset="0"/>
                </a:rPr>
                <a:t>R E F</a:t>
              </a:r>
              <a:endParaRPr lang="en-US" altLang="en-US" sz="1100" dirty="0">
                <a:latin typeface="Arial" panose="020B0604020202020204" pitchFamily="34" charset="0"/>
              </a:endParaRPr>
            </a:p>
          </p:txBody>
        </p:sp>
        <p:grpSp>
          <p:nvGrpSpPr>
            <p:cNvPr id="14361" name="Group 120"/>
            <p:cNvGrpSpPr/>
            <p:nvPr/>
          </p:nvGrpSpPr>
          <p:grpSpPr>
            <a:xfrm>
              <a:off x="10148" y="1965"/>
              <a:ext cx="340" cy="1033"/>
              <a:chOff x="3923928" y="2158177"/>
              <a:chExt cx="216024" cy="655133"/>
            </a:xfrm>
          </p:grpSpPr>
          <p:cxnSp>
            <p:nvCxnSpPr>
              <p:cNvPr id="23" name="Straight Connector 22"/>
              <p:cNvCxnSpPr/>
              <p:nvPr/>
            </p:nvCxnSpPr>
            <p:spPr>
              <a:xfrm flipH="1">
                <a:off x="3923928" y="2158177"/>
                <a:ext cx="216024" cy="3505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923928" y="2448466"/>
                <a:ext cx="216024" cy="761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923928" y="2418326"/>
                <a:ext cx="216024" cy="39498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4362" name="TextBox 37"/>
            <p:cNvSpPr txBox="1"/>
            <p:nvPr/>
          </p:nvSpPr>
          <p:spPr>
            <a:xfrm>
              <a:off x="10450" y="2565"/>
              <a:ext cx="613"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solidFill>
                    <a:srgbClr val="FF0000"/>
                  </a:solidFill>
                  <a:latin typeface="Arial" panose="020B0604020202020204" pitchFamily="34" charset="0"/>
                </a:rPr>
                <a:t>IF</a:t>
              </a:r>
              <a:endParaRPr lang="en-US" altLang="en-US" sz="1800" dirty="0">
                <a:solidFill>
                  <a:srgbClr val="FF0000"/>
                </a:solidFill>
                <a:latin typeface="Arial" panose="020B0604020202020204" pitchFamily="34" charset="0"/>
              </a:endParaRPr>
            </a:p>
          </p:txBody>
        </p:sp>
        <p:sp>
          <p:nvSpPr>
            <p:cNvPr id="14363" name="TextBox 38"/>
            <p:cNvSpPr txBox="1"/>
            <p:nvPr/>
          </p:nvSpPr>
          <p:spPr>
            <a:xfrm>
              <a:off x="10773" y="1975"/>
              <a:ext cx="65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solidFill>
                  <a:srgbClr val="FF0000"/>
                </a:solidFill>
                <a:latin typeface="Arial" panose="020B0604020202020204" pitchFamily="34" charset="0"/>
              </a:endParaRPr>
            </a:p>
          </p:txBody>
        </p:sp>
        <p:sp>
          <p:nvSpPr>
            <p:cNvPr id="14364" name="TextBox 39"/>
            <p:cNvSpPr txBox="1"/>
            <p:nvPr/>
          </p:nvSpPr>
          <p:spPr>
            <a:xfrm>
              <a:off x="10783" y="2935"/>
              <a:ext cx="632"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4365" name="TextBox 40"/>
            <p:cNvSpPr txBox="1"/>
            <p:nvPr/>
          </p:nvSpPr>
          <p:spPr>
            <a:xfrm>
              <a:off x="10783" y="3903"/>
              <a:ext cx="612"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4366" name="TextBox 41"/>
            <p:cNvSpPr txBox="1"/>
            <p:nvPr/>
          </p:nvSpPr>
          <p:spPr>
            <a:xfrm>
              <a:off x="5105" y="865"/>
              <a:ext cx="4068"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dirty="0">
                  <a:latin typeface="Arial" panose="020B0604020202020204" pitchFamily="34" charset="0"/>
                </a:rPr>
                <a:t>Restricted Earth Fault</a:t>
              </a:r>
              <a:endParaRPr lang="en-US" altLang="en-US" sz="1800" b="1" dirty="0">
                <a:latin typeface="Arial" panose="020B0604020202020204" pitchFamily="34" charset="0"/>
              </a:endParaRPr>
            </a:p>
          </p:txBody>
        </p:sp>
        <p:sp>
          <p:nvSpPr>
            <p:cNvPr id="14367" name="TextBox 42"/>
            <p:cNvSpPr txBox="1"/>
            <p:nvPr/>
          </p:nvSpPr>
          <p:spPr>
            <a:xfrm>
              <a:off x="5953" y="9580"/>
              <a:ext cx="2917"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Gangguan  Luar</a:t>
              </a:r>
              <a:endParaRPr lang="en-US" altLang="en-US" sz="1800"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a:solidFill>
                  <a:schemeClr val="bg1"/>
                </a:solidFill>
                <a:latin typeface="Arial" panose="020B0604020202020204" pitchFamily="34" charset="0"/>
                <a:sym typeface="+mn-ea"/>
              </a:rPr>
              <a:t>Restricted Earth Fault</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Box 38"/>
          <p:cNvSpPr txBox="1"/>
          <p:nvPr/>
        </p:nvSpPr>
        <p:spPr>
          <a:xfrm>
            <a:off x="6506210" y="1058545"/>
            <a:ext cx="5148580" cy="706755"/>
          </a:xfrm>
          <a:prstGeom prst="rect">
            <a:avLst/>
          </a:prstGeom>
        </p:spPr>
        <p:txBody>
          <a:bodyPr wrap="square" anchor="t">
            <a:spAutoFit/>
          </a:bodyPr>
          <a:p>
            <a:pPr marL="0" lvl="0" indent="0" eaLnBrk="1" hangingPunct="1">
              <a:spcBef>
                <a:spcPct val="0"/>
              </a:spcBef>
              <a:buClrTx/>
              <a:buSzTx/>
              <a:buFontTx/>
              <a:buNone/>
            </a:pPr>
            <a:r>
              <a:rPr lang="en-US" altLang="en-US" sz="2000" dirty="0">
                <a:sym typeface="+mn-ea"/>
              </a:rPr>
              <a:t>Bekerja berdasarkan Perbedaan Arus  CT teg Primer dan CT  Netral </a:t>
            </a:r>
            <a:endParaRPr lang="en-US" sz="2000" b="1" dirty="0" smtClean="0">
              <a:solidFill>
                <a:schemeClr val="bg1"/>
              </a:solidFill>
              <a:latin typeface="Myriad Pro" charset="0"/>
              <a:ea typeface="Myriad Pro" charset="0"/>
              <a:cs typeface="Myriad Pro" charset="0"/>
            </a:endParaRPr>
          </a:p>
        </p:txBody>
      </p:sp>
      <p:grpSp>
        <p:nvGrpSpPr>
          <p:cNvPr id="3" name="Group 2"/>
          <p:cNvGrpSpPr/>
          <p:nvPr/>
        </p:nvGrpSpPr>
        <p:grpSpPr>
          <a:xfrm>
            <a:off x="394970" y="832485"/>
            <a:ext cx="5831840" cy="5903595"/>
            <a:chOff x="1758" y="865"/>
            <a:chExt cx="9184" cy="9297"/>
          </a:xfrm>
        </p:grpSpPr>
        <p:grpSp>
          <p:nvGrpSpPr>
            <p:cNvPr id="15362" name="Group 1"/>
            <p:cNvGrpSpPr/>
            <p:nvPr/>
          </p:nvGrpSpPr>
          <p:grpSpPr>
            <a:xfrm>
              <a:off x="4010" y="1830"/>
              <a:ext cx="6933" cy="3230"/>
              <a:chOff x="2546251" y="1161350"/>
              <a:chExt cx="4402013" cy="2051626"/>
            </a:xfrm>
          </p:grpSpPr>
          <p:cxnSp>
            <p:nvCxnSpPr>
              <p:cNvPr id="8" name="Straight Connector 7"/>
              <p:cNvCxnSpPr/>
              <p:nvPr/>
            </p:nvCxnSpPr>
            <p:spPr>
              <a:xfrm flipH="1">
                <a:off x="2546251" y="1556749"/>
                <a:ext cx="4402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flipH="1">
                <a:off x="2905016" y="1485291"/>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5" name="Straight Connector 24"/>
              <p:cNvCxnSpPr/>
              <p:nvPr/>
            </p:nvCxnSpPr>
            <p:spPr>
              <a:xfrm flipH="1">
                <a:off x="2555776" y="2188751"/>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flipH="1">
                <a:off x="2914541" y="2117293"/>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30" name="Straight Connector 29"/>
              <p:cNvCxnSpPr/>
              <p:nvPr/>
            </p:nvCxnSpPr>
            <p:spPr>
              <a:xfrm flipH="1">
                <a:off x="2555776" y="2781055"/>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flipH="1">
                <a:off x="2914541" y="2709598"/>
                <a:ext cx="647682" cy="1429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402" name="TextBox 6"/>
              <p:cNvSpPr txBox="1"/>
              <p:nvPr/>
            </p:nvSpPr>
            <p:spPr>
              <a:xfrm>
                <a:off x="3963417" y="1161350"/>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sp>
            <p:nvSpPr>
              <p:cNvPr id="15403" name="TextBox 6"/>
              <p:cNvSpPr txBox="1"/>
              <p:nvPr/>
            </p:nvSpPr>
            <p:spPr>
              <a:xfrm>
                <a:off x="5643984" y="2434147"/>
                <a:ext cx="536575" cy="778829"/>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pic>
            <p:nvPicPr>
              <p:cNvPr id="15404" name="Picture 2"/>
              <p:cNvPicPr>
                <a:picLocks noChangeAspect="1"/>
              </p:cNvPicPr>
              <p:nvPr/>
            </p:nvPicPr>
            <p:blipFill>
              <a:blip r:embed="rId1"/>
              <a:stretch>
                <a:fillRect/>
              </a:stretch>
            </p:blipFill>
            <p:spPr>
              <a:xfrm>
                <a:off x="4544491" y="1700808"/>
                <a:ext cx="963613" cy="1073150"/>
              </a:xfrm>
              <a:prstGeom prst="rect">
                <a:avLst/>
              </a:prstGeom>
              <a:noFill/>
              <a:ln w="9525">
                <a:noFill/>
              </a:ln>
            </p:spPr>
          </p:pic>
        </p:grpSp>
        <p:cxnSp>
          <p:nvCxnSpPr>
            <p:cNvPr id="32" name="Straight Connector 31"/>
            <p:cNvCxnSpPr/>
            <p:nvPr/>
          </p:nvCxnSpPr>
          <p:spPr>
            <a:xfrm>
              <a:off x="4010" y="2453"/>
              <a:ext cx="15" cy="6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498" y="8598"/>
              <a:ext cx="10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8" y="8743"/>
              <a:ext cx="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18" y="8878"/>
              <a:ext cx="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67" name="TextBox 6"/>
            <p:cNvSpPr txBox="1"/>
            <p:nvPr/>
          </p:nvSpPr>
          <p:spPr>
            <a:xfrm rot="-5400000">
              <a:off x="3618" y="6795"/>
              <a:ext cx="845" cy="1228"/>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4000" dirty="0">
                  <a:latin typeface="Arial Narrow" pitchFamily="34" charset="0"/>
                </a:rPr>
                <a:t>M</a:t>
              </a:r>
              <a:endParaRPr lang="en-US" altLang="en-US" sz="4000" dirty="0">
                <a:latin typeface="Arial Narrow" pitchFamily="34" charset="0"/>
              </a:endParaRPr>
            </a:p>
          </p:txBody>
        </p:sp>
        <p:cxnSp>
          <p:nvCxnSpPr>
            <p:cNvPr id="36" name="Straight Connector 35"/>
            <p:cNvCxnSpPr/>
            <p:nvPr/>
          </p:nvCxnSpPr>
          <p:spPr>
            <a:xfrm>
              <a:off x="6665" y="2678"/>
              <a:ext cx="0" cy="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15" y="3700"/>
              <a:ext cx="0" cy="3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25" y="4605"/>
              <a:ext cx="0" cy="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65" y="6195"/>
              <a:ext cx="2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268" y="7410"/>
              <a:ext cx="3648" cy="0"/>
            </a:xfrm>
            <a:prstGeom prst="line">
              <a:avLst/>
            </a:prstGeom>
          </p:spPr>
          <p:style>
            <a:lnRef idx="1">
              <a:schemeClr val="accent1"/>
            </a:lnRef>
            <a:fillRef idx="0">
              <a:schemeClr val="accent1"/>
            </a:fillRef>
            <a:effectRef idx="0">
              <a:schemeClr val="accent1"/>
            </a:effectRef>
            <a:fontRef idx="minor">
              <a:schemeClr val="tx1"/>
            </a:fontRef>
          </p:style>
        </p:cxnSp>
        <p:sp>
          <p:nvSpPr>
            <p:cNvPr id="15373" name="TextBox 21"/>
            <p:cNvSpPr txBox="1"/>
            <p:nvPr/>
          </p:nvSpPr>
          <p:spPr>
            <a:xfrm>
              <a:off x="4698" y="1840"/>
              <a:ext cx="1190"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r>
                <a:rPr lang="en-US" altLang="en-US" sz="1800" dirty="0">
                  <a:solidFill>
                    <a:srgbClr val="FF0000"/>
                  </a:solidFill>
                  <a:latin typeface="Arial" panose="020B0604020202020204" pitchFamily="34" charset="0"/>
                </a:rPr>
                <a:t>IF</a:t>
              </a:r>
              <a:endParaRPr lang="en-US" altLang="en-US" sz="1800" dirty="0">
                <a:solidFill>
                  <a:srgbClr val="FF0000"/>
                </a:solidFill>
                <a:latin typeface="Arial" panose="020B0604020202020204" pitchFamily="34" charset="0"/>
              </a:endParaRPr>
            </a:p>
          </p:txBody>
        </p:sp>
        <p:sp>
          <p:nvSpPr>
            <p:cNvPr id="15374" name="TextBox 22"/>
            <p:cNvSpPr txBox="1"/>
            <p:nvPr/>
          </p:nvSpPr>
          <p:spPr>
            <a:xfrm>
              <a:off x="4705" y="2803"/>
              <a:ext cx="635"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5375" name="TextBox 23"/>
            <p:cNvSpPr txBox="1"/>
            <p:nvPr/>
          </p:nvSpPr>
          <p:spPr>
            <a:xfrm>
              <a:off x="4705" y="3770"/>
              <a:ext cx="61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5376" name="TextBox 24"/>
            <p:cNvSpPr txBox="1"/>
            <p:nvPr/>
          </p:nvSpPr>
          <p:spPr>
            <a:xfrm>
              <a:off x="6603" y="5085"/>
              <a:ext cx="512"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solidFill>
                  <a:srgbClr val="FF0000"/>
                </a:solidFill>
                <a:latin typeface="Arial" panose="020B0604020202020204" pitchFamily="34" charset="0"/>
              </a:endParaRPr>
            </a:p>
          </p:txBody>
        </p:sp>
        <p:sp>
          <p:nvSpPr>
            <p:cNvPr id="15377" name="TextBox 25"/>
            <p:cNvSpPr txBox="1"/>
            <p:nvPr/>
          </p:nvSpPr>
          <p:spPr>
            <a:xfrm>
              <a:off x="7845" y="5085"/>
              <a:ext cx="57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5378" name="TextBox 26"/>
            <p:cNvSpPr txBox="1"/>
            <p:nvPr/>
          </p:nvSpPr>
          <p:spPr>
            <a:xfrm>
              <a:off x="9240" y="5110"/>
              <a:ext cx="493"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5379" name="TextBox 27"/>
            <p:cNvSpPr txBox="1"/>
            <p:nvPr/>
          </p:nvSpPr>
          <p:spPr>
            <a:xfrm>
              <a:off x="6515" y="6980"/>
              <a:ext cx="148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 + Is + It</a:t>
              </a:r>
              <a:endParaRPr lang="en-US" altLang="en-US" sz="1400" dirty="0">
                <a:latin typeface="Arial" panose="020B0604020202020204" pitchFamily="34" charset="0"/>
              </a:endParaRPr>
            </a:p>
          </p:txBody>
        </p:sp>
        <p:sp>
          <p:nvSpPr>
            <p:cNvPr id="15380" name="TextBox 28"/>
            <p:cNvSpPr txBox="1"/>
            <p:nvPr/>
          </p:nvSpPr>
          <p:spPr>
            <a:xfrm>
              <a:off x="4365" y="7003"/>
              <a:ext cx="1800" cy="48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400" dirty="0">
                  <a:latin typeface="Arial" panose="020B0604020202020204" pitchFamily="34" charset="0"/>
                </a:rPr>
                <a:t>Ir+</a:t>
              </a:r>
              <a:r>
                <a:rPr lang="en-US" altLang="en-US" sz="1400" dirty="0">
                  <a:solidFill>
                    <a:srgbClr val="FF0000"/>
                  </a:solidFill>
                  <a:latin typeface="Arial" panose="020B0604020202020204" pitchFamily="34" charset="0"/>
                </a:rPr>
                <a:t>If</a:t>
              </a:r>
              <a:r>
                <a:rPr lang="en-US" altLang="en-US" sz="1400" dirty="0">
                  <a:latin typeface="Arial" panose="020B0604020202020204" pitchFamily="34" charset="0"/>
                </a:rPr>
                <a:t> + Is + It</a:t>
              </a:r>
              <a:endParaRPr lang="en-US" altLang="en-US" sz="1400" dirty="0">
                <a:latin typeface="Arial" panose="020B0604020202020204" pitchFamily="34" charset="0"/>
              </a:endParaRPr>
            </a:p>
          </p:txBody>
        </p:sp>
        <p:sp>
          <p:nvSpPr>
            <p:cNvPr id="15381" name="TextBox 29"/>
            <p:cNvSpPr txBox="1"/>
            <p:nvPr/>
          </p:nvSpPr>
          <p:spPr>
            <a:xfrm>
              <a:off x="1758" y="5158"/>
              <a:ext cx="2280" cy="58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r>
                <a:rPr lang="en-US" altLang="en-US" sz="1800" dirty="0">
                  <a:solidFill>
                    <a:srgbClr val="FF0000"/>
                  </a:solidFill>
                  <a:latin typeface="Arial" panose="020B0604020202020204" pitchFamily="34" charset="0"/>
                </a:rPr>
                <a:t>IF</a:t>
              </a:r>
              <a:r>
                <a:rPr lang="en-US" altLang="en-US" sz="1800" dirty="0">
                  <a:latin typeface="Arial" panose="020B0604020202020204" pitchFamily="34" charset="0"/>
                </a:rPr>
                <a:t>+IS+IT</a:t>
              </a:r>
              <a:endParaRPr lang="en-US" altLang="en-US" sz="1800" dirty="0">
                <a:latin typeface="Arial" panose="020B0604020202020204" pitchFamily="34" charset="0"/>
              </a:endParaRPr>
            </a:p>
          </p:txBody>
        </p:sp>
        <p:cxnSp>
          <p:nvCxnSpPr>
            <p:cNvPr id="42" name="Straight Connector 41"/>
            <p:cNvCxnSpPr/>
            <p:nvPr/>
          </p:nvCxnSpPr>
          <p:spPr>
            <a:xfrm>
              <a:off x="6093" y="7410"/>
              <a:ext cx="0" cy="825"/>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635" y="8235"/>
              <a:ext cx="923" cy="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84" name="TextBox 32"/>
            <p:cNvSpPr txBox="1"/>
            <p:nvPr/>
          </p:nvSpPr>
          <p:spPr>
            <a:xfrm>
              <a:off x="5650" y="8280"/>
              <a:ext cx="860" cy="41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100" dirty="0">
                  <a:latin typeface="Arial" panose="020B0604020202020204" pitchFamily="34" charset="0"/>
                </a:rPr>
                <a:t>R E F</a:t>
              </a:r>
              <a:endParaRPr lang="en-US" altLang="en-US" sz="1100" dirty="0">
                <a:latin typeface="Arial" panose="020B0604020202020204" pitchFamily="34" charset="0"/>
              </a:endParaRPr>
            </a:p>
          </p:txBody>
        </p:sp>
        <p:grpSp>
          <p:nvGrpSpPr>
            <p:cNvPr id="15385" name="Group 120"/>
            <p:cNvGrpSpPr/>
            <p:nvPr/>
          </p:nvGrpSpPr>
          <p:grpSpPr>
            <a:xfrm>
              <a:off x="5833" y="1965"/>
              <a:ext cx="340" cy="1033"/>
              <a:chOff x="3923928" y="2158177"/>
              <a:chExt cx="216024" cy="655133"/>
            </a:xfrm>
          </p:grpSpPr>
          <p:cxnSp>
            <p:nvCxnSpPr>
              <p:cNvPr id="44" name="Straight Connector 43"/>
              <p:cNvCxnSpPr/>
              <p:nvPr/>
            </p:nvCxnSpPr>
            <p:spPr>
              <a:xfrm flipH="1">
                <a:off x="3923928" y="2158177"/>
                <a:ext cx="216024" cy="3505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923928" y="2448466"/>
                <a:ext cx="216024" cy="761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923928" y="2418326"/>
                <a:ext cx="216024" cy="39498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5386" name="TextBox 37"/>
            <p:cNvSpPr txBox="1"/>
            <p:nvPr/>
          </p:nvSpPr>
          <p:spPr>
            <a:xfrm>
              <a:off x="6133" y="2565"/>
              <a:ext cx="61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solidFill>
                    <a:srgbClr val="FF0000"/>
                  </a:solidFill>
                  <a:latin typeface="Arial" panose="020B0604020202020204" pitchFamily="34" charset="0"/>
                </a:rPr>
                <a:t>IF</a:t>
              </a:r>
              <a:endParaRPr lang="en-US" altLang="en-US" sz="1800" dirty="0">
                <a:solidFill>
                  <a:srgbClr val="FF0000"/>
                </a:solidFill>
                <a:latin typeface="Arial" panose="020B0604020202020204" pitchFamily="34" charset="0"/>
              </a:endParaRPr>
            </a:p>
          </p:txBody>
        </p:sp>
        <p:sp>
          <p:nvSpPr>
            <p:cNvPr id="15387" name="Rectangle 38"/>
            <p:cNvSpPr/>
            <p:nvPr/>
          </p:nvSpPr>
          <p:spPr>
            <a:xfrm>
              <a:off x="6028" y="7555"/>
              <a:ext cx="492"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solidFill>
                    <a:srgbClr val="FF0000"/>
                  </a:solidFill>
                  <a:latin typeface="Arial" panose="020B0604020202020204" pitchFamily="34" charset="0"/>
                </a:rPr>
                <a:t>If</a:t>
              </a:r>
              <a:endParaRPr lang="en-US" altLang="en-US" sz="1800" dirty="0">
                <a:latin typeface="Arial" panose="020B0604020202020204" pitchFamily="34" charset="0"/>
              </a:endParaRPr>
            </a:p>
          </p:txBody>
        </p:sp>
        <p:sp>
          <p:nvSpPr>
            <p:cNvPr id="15388" name="TextBox 39"/>
            <p:cNvSpPr txBox="1"/>
            <p:nvPr/>
          </p:nvSpPr>
          <p:spPr>
            <a:xfrm>
              <a:off x="9753" y="1955"/>
              <a:ext cx="655"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IR</a:t>
              </a:r>
              <a:endParaRPr lang="en-US" altLang="en-US" sz="1800" dirty="0">
                <a:solidFill>
                  <a:srgbClr val="FF0000"/>
                </a:solidFill>
                <a:latin typeface="Arial" panose="020B0604020202020204" pitchFamily="34" charset="0"/>
              </a:endParaRPr>
            </a:p>
          </p:txBody>
        </p:sp>
        <p:sp>
          <p:nvSpPr>
            <p:cNvPr id="15389" name="TextBox 40"/>
            <p:cNvSpPr txBox="1"/>
            <p:nvPr/>
          </p:nvSpPr>
          <p:spPr>
            <a:xfrm>
              <a:off x="9760" y="2918"/>
              <a:ext cx="635" cy="1132"/>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IS</a:t>
              </a:r>
              <a:endParaRPr lang="en-US" altLang="en-US" sz="1800" dirty="0">
                <a:latin typeface="Arial" panose="020B0604020202020204" pitchFamily="34" charset="0"/>
              </a:endParaRPr>
            </a:p>
          </p:txBody>
        </p:sp>
        <p:sp>
          <p:nvSpPr>
            <p:cNvPr id="15390" name="TextBox 41"/>
            <p:cNvSpPr txBox="1"/>
            <p:nvPr/>
          </p:nvSpPr>
          <p:spPr>
            <a:xfrm>
              <a:off x="9760" y="3883"/>
              <a:ext cx="615" cy="1135"/>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IT</a:t>
              </a:r>
              <a:endParaRPr lang="en-US" altLang="en-US" sz="1800" dirty="0">
                <a:latin typeface="Arial" panose="020B0604020202020204" pitchFamily="34" charset="0"/>
              </a:endParaRPr>
            </a:p>
          </p:txBody>
        </p:sp>
        <p:sp>
          <p:nvSpPr>
            <p:cNvPr id="15391" name="TextBox 42"/>
            <p:cNvSpPr txBox="1"/>
            <p:nvPr/>
          </p:nvSpPr>
          <p:spPr>
            <a:xfrm>
              <a:off x="5105" y="865"/>
              <a:ext cx="4068" cy="580"/>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b="1" dirty="0">
                  <a:latin typeface="Arial" panose="020B0604020202020204" pitchFamily="34" charset="0"/>
                </a:rPr>
                <a:t>Restricted Earth Fault</a:t>
              </a:r>
              <a:endParaRPr lang="en-US" altLang="en-US" sz="1800" b="1" dirty="0">
                <a:latin typeface="Arial" panose="020B0604020202020204" pitchFamily="34" charset="0"/>
              </a:endParaRPr>
            </a:p>
          </p:txBody>
        </p:sp>
        <p:sp>
          <p:nvSpPr>
            <p:cNvPr id="15392" name="TextBox 43"/>
            <p:cNvSpPr txBox="1"/>
            <p:nvPr/>
          </p:nvSpPr>
          <p:spPr>
            <a:xfrm>
              <a:off x="5953" y="9580"/>
              <a:ext cx="3240" cy="583"/>
            </a:xfrm>
            <a:prstGeom prst="rect">
              <a:avLst/>
            </a:prstGeom>
            <a:noFill/>
            <a:ln w="9525">
              <a:noFill/>
            </a:ln>
          </p:spPr>
          <p:txBody>
            <a:bodyPr wrap="none">
              <a:sp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1800" dirty="0">
                  <a:latin typeface="Arial" panose="020B0604020202020204" pitchFamily="34" charset="0"/>
                </a:rPr>
                <a:t>Gangguan  Dalam</a:t>
              </a:r>
              <a:endParaRPr lang="en-US" altLang="en-US" sz="1800"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Prosedur pengujian rele diferential trafo dan REF</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Box 38"/>
          <p:cNvSpPr txBox="1"/>
          <p:nvPr/>
        </p:nvSpPr>
        <p:spPr>
          <a:xfrm>
            <a:off x="8027035" y="1866900"/>
            <a:ext cx="1758315" cy="398780"/>
          </a:xfrm>
          <a:prstGeom prst="rect">
            <a:avLst/>
          </a:prstGeom>
        </p:spPr>
        <p:txBody>
          <a:bodyPr wrap="square" anchor="t">
            <a:spAutoFit/>
          </a:bodyPr>
          <a:p>
            <a:pPr marL="0" lvl="0" indent="0" eaLnBrk="1" hangingPunct="1">
              <a:spcBef>
                <a:spcPct val="0"/>
              </a:spcBef>
              <a:buClrTx/>
              <a:buSzTx/>
              <a:buFontTx/>
              <a:buNone/>
            </a:pPr>
            <a:r>
              <a:rPr lang="en-US" altLang="en-US" sz="2000" dirty="0">
                <a:sym typeface="+mn-ea"/>
              </a:rPr>
              <a:t>Omicron 356</a:t>
            </a:r>
            <a:endParaRPr lang="en-US" altLang="en-US" sz="2000" b="1" dirty="0" smtClean="0">
              <a:solidFill>
                <a:schemeClr val="bg1"/>
              </a:solidFill>
              <a:latin typeface="Myriad Pro" charset="0"/>
              <a:ea typeface="Myriad Pro" charset="0"/>
              <a:cs typeface="Myriad Pro" charset="0"/>
            </a:endParaRPr>
          </a:p>
        </p:txBody>
      </p:sp>
      <p:sp>
        <p:nvSpPr>
          <p:cNvPr id="4" name="Text Box 3"/>
          <p:cNvSpPr txBox="1"/>
          <p:nvPr/>
        </p:nvSpPr>
        <p:spPr>
          <a:xfrm>
            <a:off x="4737735" y="5269865"/>
            <a:ext cx="2544445" cy="398780"/>
          </a:xfrm>
          <a:prstGeom prst="rect">
            <a:avLst/>
          </a:prstGeom>
        </p:spPr>
        <p:txBody>
          <a:bodyPr wrap="square" anchor="t">
            <a:spAutoFit/>
          </a:bodyPr>
          <a:p>
            <a:pPr marL="0" lvl="0" indent="0" eaLnBrk="1" hangingPunct="1">
              <a:spcBef>
                <a:spcPct val="0"/>
              </a:spcBef>
              <a:buClrTx/>
              <a:buSzTx/>
              <a:buFontTx/>
              <a:buNone/>
            </a:pPr>
            <a:r>
              <a:rPr lang="en-US" altLang="en-US" sz="2000" b="1" dirty="0">
                <a:sym typeface="+mn-ea"/>
              </a:rPr>
              <a:t>Wiring test block</a:t>
            </a:r>
            <a:endParaRPr lang="en-US" altLang="en-US" sz="2000" b="1" dirty="0" smtClean="0">
              <a:solidFill>
                <a:schemeClr val="bg1"/>
              </a:solidFill>
              <a:latin typeface="Myriad Pro" charset="0"/>
              <a:ea typeface="Myriad Pro" charset="0"/>
              <a:cs typeface="Myriad Pro" charset="0"/>
            </a:endParaRPr>
          </a:p>
        </p:txBody>
      </p:sp>
      <p:pic>
        <p:nvPicPr>
          <p:cNvPr id="7" name="Picture 6" descr="design-wiring-diff"/>
          <p:cNvPicPr>
            <a:picLocks noChangeAspect="1"/>
          </p:cNvPicPr>
          <p:nvPr/>
        </p:nvPicPr>
        <p:blipFill>
          <a:blip r:embed="rId1"/>
          <a:stretch>
            <a:fillRect/>
          </a:stretch>
        </p:blipFill>
        <p:spPr>
          <a:xfrm>
            <a:off x="1322070" y="2026285"/>
            <a:ext cx="9547860" cy="28047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Relay Proteksi secara umum</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7485" y="706755"/>
            <a:ext cx="11864340" cy="5506085"/>
          </a:xfrm>
          <a:prstGeom prst="rect">
            <a:avLst/>
          </a:prstGeom>
        </p:spPr>
        <p:txBody>
          <a:bodyPr/>
          <a:p>
            <a:pPr indent="0">
              <a:buNone/>
            </a:pPr>
            <a:r>
              <a:rPr lang="en-US" altLang="en-US" sz="2800" dirty="0" smtClean="0">
                <a:solidFill>
                  <a:schemeClr val="tx1"/>
                </a:solidFill>
                <a:latin typeface="Myriad Pro" charset="0"/>
                <a:ea typeface="Myriad Pro" charset="0"/>
                <a:cs typeface="Myriad Pro" charset="0"/>
              </a:rPr>
              <a:t>Relay proteksi =&gt; alat untuk  melindungi dan mengisolir peralatan listrik dari gangguan</a:t>
            </a:r>
            <a:endParaRPr lang="en-US" altLang="en-US" sz="2800" dirty="0" smtClean="0">
              <a:solidFill>
                <a:schemeClr val="tx1"/>
              </a:solidFill>
              <a:latin typeface="Myriad Pro" charset="0"/>
              <a:ea typeface="Myriad Pro" charset="0"/>
              <a:cs typeface="Myriad Pro" charset="0"/>
            </a:endParaRPr>
          </a:p>
          <a:p>
            <a:pPr indent="0">
              <a:buNone/>
            </a:pPr>
            <a:endParaRPr lang="en-US" altLang="en-US" sz="2800" dirty="0" smtClean="0">
              <a:solidFill>
                <a:schemeClr val="tx1"/>
              </a:solidFill>
              <a:latin typeface="Myriad Pro" charset="0"/>
              <a:ea typeface="Myriad Pro" charset="0"/>
              <a:cs typeface="Myriad Pro" charset="0"/>
            </a:endParaRPr>
          </a:p>
          <a:p>
            <a:pPr indent="0">
              <a:buNone/>
            </a:pPr>
            <a:r>
              <a:rPr lang="en-US" altLang="en-US" sz="2800" dirty="0" smtClean="0">
                <a:solidFill>
                  <a:schemeClr val="tx1"/>
                </a:solidFill>
                <a:latin typeface="Myriad Pro" charset="0"/>
                <a:ea typeface="Myriad Pro" charset="0"/>
                <a:cs typeface="Myriad Pro" charset="0"/>
              </a:rPr>
              <a:t>prinsip : </a:t>
            </a:r>
            <a:endParaRPr lang="en-US" altLang="en-US" sz="2800" dirty="0" smtClean="0">
              <a:solidFill>
                <a:schemeClr val="tx1"/>
              </a:solidFill>
              <a:latin typeface="Myriad Pro" charset="0"/>
              <a:ea typeface="Myriad Pro" charset="0"/>
              <a:cs typeface="Myriad Pro" charset="0"/>
            </a:endParaRPr>
          </a:p>
          <a:p>
            <a:pPr marL="742950" indent="-742950">
              <a:buAutoNum type="arabicPeriod"/>
            </a:pPr>
            <a:r>
              <a:rPr lang="en-US" altLang="en-US" sz="2800" dirty="0" smtClean="0">
                <a:latin typeface="Myriad Pro" charset="0"/>
                <a:ea typeface="Myriad Pro" charset="0"/>
                <a:cs typeface="Myriad Pro" charset="0"/>
                <a:sym typeface="+mn-ea"/>
              </a:rPr>
              <a:t>sensitif</a:t>
            </a:r>
            <a:endParaRPr lang="en-US" altLang="en-US" sz="2800" dirty="0" smtClean="0">
              <a:solidFill>
                <a:schemeClr val="tx1"/>
              </a:solidFill>
              <a:latin typeface="Myriad Pro" charset="0"/>
              <a:ea typeface="Myriad Pro" charset="0"/>
              <a:cs typeface="Myriad Pro" charset="0"/>
            </a:endParaRPr>
          </a:p>
          <a:p>
            <a:pPr marL="742950" indent="-742950">
              <a:buAutoNum type="arabicPeriod"/>
            </a:pPr>
            <a:r>
              <a:rPr lang="en-US" altLang="en-US" sz="2800" dirty="0" smtClean="0">
                <a:solidFill>
                  <a:schemeClr val="tx1"/>
                </a:solidFill>
                <a:latin typeface="Myriad Pro" charset="0"/>
                <a:ea typeface="Myriad Pro" charset="0"/>
                <a:cs typeface="Myriad Pro" charset="0"/>
              </a:rPr>
              <a:t>andal</a:t>
            </a:r>
            <a:endParaRPr lang="en-US" altLang="en-US" sz="2800" dirty="0" smtClean="0">
              <a:solidFill>
                <a:schemeClr val="tx1"/>
              </a:solidFill>
              <a:latin typeface="Myriad Pro" charset="0"/>
              <a:ea typeface="Myriad Pro" charset="0"/>
              <a:cs typeface="Myriad Pro" charset="0"/>
            </a:endParaRPr>
          </a:p>
          <a:p>
            <a:pPr marL="742950" indent="-742950">
              <a:buAutoNum type="arabicPeriod"/>
            </a:pPr>
            <a:r>
              <a:rPr lang="en-US" altLang="en-US" sz="2800" dirty="0" smtClean="0">
                <a:solidFill>
                  <a:schemeClr val="tx1"/>
                </a:solidFill>
                <a:latin typeface="Myriad Pro" charset="0"/>
                <a:ea typeface="Myriad Pro" charset="0"/>
                <a:cs typeface="Myriad Pro" charset="0"/>
              </a:rPr>
              <a:t>selektif</a:t>
            </a:r>
            <a:endParaRPr lang="en-US" altLang="en-US" sz="2800" dirty="0" smtClean="0">
              <a:solidFill>
                <a:schemeClr val="tx1"/>
              </a:solidFill>
              <a:latin typeface="Myriad Pro" charset="0"/>
              <a:ea typeface="Myriad Pro" charset="0"/>
              <a:cs typeface="Myriad Pro" charset="0"/>
            </a:endParaRPr>
          </a:p>
          <a:p>
            <a:pPr marL="742950" indent="-742950">
              <a:buAutoNum type="arabicPeriod"/>
            </a:pPr>
            <a:r>
              <a:rPr lang="en-US" altLang="en-US" sz="2800" dirty="0" smtClean="0">
                <a:solidFill>
                  <a:schemeClr val="tx1"/>
                </a:solidFill>
                <a:latin typeface="Myriad Pro" charset="0"/>
                <a:ea typeface="Myriad Pro" charset="0"/>
                <a:cs typeface="Myriad Pro" charset="0"/>
              </a:rPr>
              <a:t>cepat </a:t>
            </a:r>
            <a:endParaRPr lang="en-US" altLang="en-US" sz="2800"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5019040" y="1207770"/>
            <a:ext cx="6033770" cy="4819015"/>
          </a:xfrm>
          <a:prstGeom prst="rect">
            <a:avLst/>
          </a:prstGeom>
        </p:spPr>
      </p:pic>
      <p:sp>
        <p:nvSpPr>
          <p:cNvPr id="4" name="Text Box 3"/>
          <p:cNvSpPr txBox="1"/>
          <p:nvPr/>
        </p:nvSpPr>
        <p:spPr>
          <a:xfrm>
            <a:off x="501015" y="4808855"/>
            <a:ext cx="4031615" cy="1386205"/>
          </a:xfrm>
          <a:prstGeom prst="rect">
            <a:avLst/>
          </a:prstGeom>
        </p:spPr>
        <p:txBody>
          <a:bodyPr/>
          <a:p>
            <a:r>
              <a:rPr lang="" altLang="en-US" sz="2000" b="1" dirty="0" smtClean="0">
                <a:solidFill>
                  <a:srgbClr val="C00000"/>
                </a:solidFill>
                <a:latin typeface="Myriad Pro" charset="0"/>
                <a:ea typeface="Myriad Pro" charset="0"/>
                <a:cs typeface="Myriad Pro" charset="0"/>
              </a:rPr>
              <a:t>Tujuan : </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 mendeteksi keadaan abnormal</a:t>
            </a:r>
            <a:endParaRPr lang="" altLang="en-US" sz="2000" b="1" dirty="0" smtClean="0">
              <a:solidFill>
                <a:srgbClr val="C00000"/>
              </a:solidFill>
              <a:latin typeface="Myriad Pro" charset="0"/>
              <a:ea typeface="Myriad Pro" charset="0"/>
              <a:cs typeface="Myriad Pro" charset="0"/>
            </a:endParaRPr>
          </a:p>
          <a:p>
            <a:r>
              <a:rPr lang="" altLang="en-US" sz="2000" b="1" dirty="0" smtClean="0">
                <a:solidFill>
                  <a:srgbClr val="C00000"/>
                </a:solidFill>
                <a:latin typeface="Myriad Pro" charset="0"/>
                <a:ea typeface="Myriad Pro" charset="0"/>
                <a:cs typeface="Myriad Pro" charset="0"/>
              </a:rPr>
              <a:t>- memerintahkan trip PMT</a:t>
            </a:r>
            <a:endParaRPr lang="" altLang="en-US" sz="2000" b="1" dirty="0" smtClean="0">
              <a:solidFill>
                <a:srgbClr val="C0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Prosedur pengujian rele diferential trafo dan REF</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6" descr="20200209_095308"/>
          <p:cNvPicPr>
            <a:picLocks noChangeAspect="1"/>
          </p:cNvPicPr>
          <p:nvPr/>
        </p:nvPicPr>
        <p:blipFill>
          <a:blip r:embed="rId1"/>
          <a:stretch>
            <a:fillRect/>
          </a:stretch>
        </p:blipFill>
        <p:spPr>
          <a:xfrm rot="5400000">
            <a:off x="1358900" y="1772920"/>
            <a:ext cx="4848225" cy="3593465"/>
          </a:xfrm>
          <a:prstGeom prst="rect">
            <a:avLst/>
          </a:prstGeom>
        </p:spPr>
      </p:pic>
      <p:pic>
        <p:nvPicPr>
          <p:cNvPr id="7" name="Picture 7" descr="20200209_095538"/>
          <p:cNvPicPr>
            <a:picLocks noChangeAspect="1"/>
          </p:cNvPicPr>
          <p:nvPr/>
        </p:nvPicPr>
        <p:blipFill>
          <a:blip r:embed="rId2"/>
          <a:stretch>
            <a:fillRect/>
          </a:stretch>
        </p:blipFill>
        <p:spPr>
          <a:xfrm rot="5400000">
            <a:off x="4947285" y="1987550"/>
            <a:ext cx="4850765" cy="316674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Pola teleproteksi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r>
              <a:rPr lang="en-US" altLang="en-US" sz="3300" dirty="0" smtClean="0">
                <a:latin typeface="Myriad Pro" charset="0"/>
                <a:ea typeface="Myriad Pro" charset="0"/>
                <a:cs typeface="Myriad Pro" charset="0"/>
                <a:sym typeface="+mn-ea"/>
              </a:rPr>
              <a:t>C) Blocking Scheme</a:t>
            </a: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lphaLcParenR"/>
            </a:pPr>
            <a:endParaRPr lang="en-US" altLang="en-US" sz="3300"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1517650" y="1353185"/>
            <a:ext cx="8743950" cy="47053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Prosedur pengujian rele diferential trafo dan REF</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20200209_102017"/>
          <p:cNvPicPr>
            <a:picLocks noChangeAspect="1"/>
          </p:cNvPicPr>
          <p:nvPr/>
        </p:nvPicPr>
        <p:blipFill>
          <a:blip r:embed="rId1"/>
          <a:stretch>
            <a:fillRect/>
          </a:stretch>
        </p:blipFill>
        <p:spPr>
          <a:xfrm>
            <a:off x="1125220" y="920750"/>
            <a:ext cx="8434070" cy="474408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Prosedur pengujian rele diferential trafo dan REF</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20200209_102046"/>
          <p:cNvPicPr>
            <a:picLocks noChangeAspect="1"/>
          </p:cNvPicPr>
          <p:nvPr/>
        </p:nvPicPr>
        <p:blipFill>
          <a:blip r:embed="rId1"/>
          <a:srcRect l="15066" r="7923"/>
          <a:stretch>
            <a:fillRect/>
          </a:stretch>
        </p:blipFill>
        <p:spPr>
          <a:xfrm rot="5400000">
            <a:off x="341630" y="857250"/>
            <a:ext cx="5443855" cy="5207000"/>
          </a:xfrm>
          <a:prstGeom prst="rect">
            <a:avLst/>
          </a:prstGeom>
        </p:spPr>
      </p:pic>
      <p:pic>
        <p:nvPicPr>
          <p:cNvPr id="7" name="Picture 6" descr="20200209_102052"/>
          <p:cNvPicPr>
            <a:picLocks noChangeAspect="1"/>
          </p:cNvPicPr>
          <p:nvPr/>
        </p:nvPicPr>
        <p:blipFill>
          <a:blip r:embed="rId2"/>
          <a:srcRect l="27059"/>
          <a:stretch>
            <a:fillRect/>
          </a:stretch>
        </p:blipFill>
        <p:spPr>
          <a:xfrm rot="5400000">
            <a:off x="5621020" y="1361440"/>
            <a:ext cx="5444490" cy="419925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Pengecekan kesiapan proteksi internal trafo</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419100" y="849630"/>
            <a:ext cx="8742680" cy="4692650"/>
          </a:xfrm>
          <a:prstGeom prst="rect">
            <a:avLst/>
          </a:prstGeom>
        </p:spPr>
        <p:txBody>
          <a:bodyPr wrap="square" anchor="t">
            <a:spAutoFit/>
          </a:bodyPr>
          <a:p>
            <a:r>
              <a:rPr lang="en-US" sz="2300" b="1" dirty="0" smtClean="0">
                <a:solidFill>
                  <a:schemeClr val="tx1"/>
                </a:solidFill>
                <a:latin typeface="Myriad Pro" charset="0"/>
                <a:ea typeface="Myriad Pro" charset="0"/>
                <a:cs typeface="Myriad Pro" charset="0"/>
              </a:rPr>
              <a:t> Adapun object pengecekannya berupa : </a:t>
            </a:r>
            <a:endParaRPr lang="en-US" sz="2300" b="1" dirty="0" smtClean="0">
              <a:solidFill>
                <a:schemeClr val="tx1"/>
              </a:solidFill>
              <a:latin typeface="Myriad Pro" charset="0"/>
              <a:ea typeface="Myriad Pro" charset="0"/>
              <a:cs typeface="Myriad Pro" charset="0"/>
            </a:endParaRPr>
          </a:p>
          <a:p>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1.Terminal positif dan negatif</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2.Oil termperatur alarm</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3.Oil temperatur trip</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4.Winding HV temperatur alarm</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5.Winding HV temperatur trip</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6.Bucholtz MT Alarm</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7.Bucholtz MT trip</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8.Bucholtz OLTC alarm</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9.Pressure relief MT</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10.Oil level min MT</a:t>
            </a:r>
            <a:endParaRPr lang="en-US" sz="2300" b="1" dirty="0" smtClean="0">
              <a:solidFill>
                <a:schemeClr val="tx1"/>
              </a:solidFill>
              <a:latin typeface="Myriad Pro" charset="0"/>
              <a:ea typeface="Myriad Pro" charset="0"/>
              <a:cs typeface="Myriad Pro" charset="0"/>
            </a:endParaRPr>
          </a:p>
          <a:p>
            <a:r>
              <a:rPr lang="en-US" sz="2300" b="1" dirty="0" smtClean="0">
                <a:solidFill>
                  <a:schemeClr val="tx1"/>
                </a:solidFill>
                <a:latin typeface="Myriad Pro" charset="0"/>
                <a:ea typeface="Myriad Pro" charset="0"/>
                <a:cs typeface="Myriad Pro" charset="0"/>
              </a:rPr>
              <a:t>11.Oil level min OLTC</a:t>
            </a:r>
            <a:endParaRPr lang="en-US" sz="2300" b="1" dirty="0" smtClean="0">
              <a:solidFill>
                <a:schemeClr val="tx1"/>
              </a:solidFill>
              <a:latin typeface="Myriad Pro" charset="0"/>
              <a:ea typeface="Myriad Pro" charset="0"/>
              <a:cs typeface="Myriad Pro" charset="0"/>
            </a:endParaRPr>
          </a:p>
        </p:txBody>
      </p:sp>
      <p:sp>
        <p:nvSpPr>
          <p:cNvPr id="3" name="Text Box 2"/>
          <p:cNvSpPr txBox="1"/>
          <p:nvPr/>
        </p:nvSpPr>
        <p:spPr>
          <a:xfrm>
            <a:off x="6332855" y="2301875"/>
            <a:ext cx="4098925" cy="1240790"/>
          </a:xfrm>
          <a:prstGeom prst="rect">
            <a:avLst/>
          </a:prstGeom>
        </p:spPr>
        <p:txBody>
          <a:bodyPr/>
          <a:p>
            <a:pPr algn="ctr"/>
            <a:r>
              <a:rPr lang="en-US" altLang="en-US" sz="4000" b="1" dirty="0" smtClean="0">
                <a:solidFill>
                  <a:srgbClr val="FF0000"/>
                </a:solidFill>
                <a:latin typeface="Myriad Pro" charset="0"/>
                <a:ea typeface="Myriad Pro" charset="0"/>
                <a:cs typeface="Myriad Pro" charset="0"/>
              </a:rPr>
              <a:t>Pengukuran insulasi</a:t>
            </a:r>
            <a:endParaRPr lang="en-US" altLang="en-US" sz="4000" b="1" dirty="0" smtClean="0">
              <a:solidFill>
                <a:srgbClr val="FF0000"/>
              </a:solidFill>
              <a:latin typeface="Myriad Pro" charset="0"/>
              <a:ea typeface="Myriad Pro" charset="0"/>
              <a:cs typeface="Myriad Pro" charset="0"/>
            </a:endParaRPr>
          </a:p>
        </p:txBody>
      </p:sp>
      <p:sp>
        <p:nvSpPr>
          <p:cNvPr id="4" name="Right Arrow 3"/>
          <p:cNvSpPr/>
          <p:nvPr/>
        </p:nvSpPr>
        <p:spPr>
          <a:xfrm>
            <a:off x="5612130" y="2807335"/>
            <a:ext cx="967105" cy="7353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5" name="Down Arrow 4"/>
          <p:cNvSpPr/>
          <p:nvPr/>
        </p:nvSpPr>
        <p:spPr>
          <a:xfrm>
            <a:off x="7984490" y="3947795"/>
            <a:ext cx="620395" cy="967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273165" y="5100955"/>
            <a:ext cx="4098925" cy="715645"/>
          </a:xfrm>
          <a:prstGeom prst="rect">
            <a:avLst/>
          </a:prstGeom>
        </p:spPr>
        <p:txBody>
          <a:bodyPr/>
          <a:p>
            <a:pPr algn="ctr"/>
            <a:r>
              <a:rPr lang="en-US" altLang="en-US" sz="4000" b="1" dirty="0" smtClean="0">
                <a:solidFill>
                  <a:schemeClr val="tx1"/>
                </a:solidFill>
                <a:latin typeface="Myriad Pro" charset="0"/>
                <a:ea typeface="Myriad Pro" charset="0"/>
                <a:cs typeface="Myriad Pro" charset="0"/>
              </a:rPr>
              <a:t>Megger</a:t>
            </a:r>
            <a:endParaRPr lang="en-US" altLang="en-US" sz="4000" b="1"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Myriad Pro" charset="0"/>
                <a:ea typeface="Myriad Pro" charset="0"/>
                <a:cs typeface="Myriad Pro" charset="0"/>
                <a:sym typeface="+mn-ea"/>
              </a:rPr>
              <a:t>Melihat wiring diagram MK Trafo</a:t>
            </a:r>
            <a:endParaRPr lang="en-US" altLang="en-US" sz="2800" b="1" dirty="0" smtClean="0">
              <a:solidFill>
                <a:schemeClr val="bg1"/>
              </a:solidFill>
              <a:latin typeface="Myriad Pro"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Box 7"/>
          <p:cNvSpPr txBox="1"/>
          <p:nvPr/>
        </p:nvSpPr>
        <p:spPr>
          <a:xfrm>
            <a:off x="2714625" y="751840"/>
            <a:ext cx="8514080" cy="548005"/>
          </a:xfrm>
          <a:prstGeom prst="rect">
            <a:avLst/>
          </a:prstGeom>
        </p:spPr>
        <p:txBody>
          <a:bodyPr/>
          <a:p>
            <a:endParaRPr lang="en-US" altLang="en-US" sz="2500" b="1" dirty="0" smtClean="0">
              <a:solidFill>
                <a:schemeClr val="tx1"/>
              </a:solidFill>
              <a:latin typeface="Myriad Pro" charset="0"/>
              <a:ea typeface="Myriad Pro" charset="0"/>
              <a:cs typeface="Myriad Pro" charset="0"/>
            </a:endParaRPr>
          </a:p>
        </p:txBody>
      </p:sp>
      <p:pic>
        <p:nvPicPr>
          <p:cNvPr id="9" name="Picture 8" descr="20200223_100722"/>
          <p:cNvPicPr>
            <a:picLocks noChangeAspect="1"/>
          </p:cNvPicPr>
          <p:nvPr/>
        </p:nvPicPr>
        <p:blipFill>
          <a:blip r:embed="rId1"/>
          <a:srcRect t="6273" b="19349"/>
          <a:stretch>
            <a:fillRect/>
          </a:stretch>
        </p:blipFill>
        <p:spPr>
          <a:xfrm>
            <a:off x="471805" y="751840"/>
            <a:ext cx="10979785" cy="54578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marL="0" lvl="0" indent="0" eaLnBrk="1" hangingPunct="1">
              <a:spcBef>
                <a:spcPct val="0"/>
              </a:spcBef>
              <a:buClrTx/>
              <a:buSzTx/>
              <a:buFontTx/>
              <a:buNone/>
            </a:pPr>
            <a:r>
              <a:rPr lang="en-US" altLang="en-US" sz="2800" b="1" dirty="0" smtClean="0">
                <a:solidFill>
                  <a:schemeClr val="bg1"/>
                </a:solidFill>
                <a:latin typeface="Myriad Pro" charset="0"/>
                <a:ea typeface="Myriad Pro" charset="0"/>
                <a:cs typeface="Myriad Pro" charset="0"/>
                <a:sym typeface="+mn-ea"/>
              </a:rPr>
              <a:t>Melihat Sheet MK Trafo</a:t>
            </a:r>
            <a:endParaRPr lang="en-US" altLang="en-US" sz="2800" b="1" dirty="0" smtClean="0">
              <a:solidFill>
                <a:schemeClr val="bg1"/>
              </a:solidFill>
              <a:latin typeface="Myriad Pro"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Box 7"/>
          <p:cNvSpPr txBox="1"/>
          <p:nvPr/>
        </p:nvSpPr>
        <p:spPr>
          <a:xfrm>
            <a:off x="4195445" y="695960"/>
            <a:ext cx="8514080" cy="548005"/>
          </a:xfrm>
          <a:prstGeom prst="rect">
            <a:avLst/>
          </a:prstGeom>
        </p:spPr>
        <p:txBody>
          <a:bodyPr/>
          <a:p>
            <a:endParaRPr lang="en-US" altLang="en-US" sz="2500" b="1" dirty="0" smtClean="0">
              <a:solidFill>
                <a:schemeClr val="tx1"/>
              </a:solidFill>
              <a:latin typeface="Myriad Pro" charset="0"/>
              <a:ea typeface="Myriad Pro" charset="0"/>
              <a:cs typeface="Myriad Pro" charset="0"/>
            </a:endParaRPr>
          </a:p>
        </p:txBody>
      </p:sp>
      <p:pic>
        <p:nvPicPr>
          <p:cNvPr id="2" name="Picture 2" descr="20200209_090502"/>
          <p:cNvPicPr>
            <a:picLocks noChangeAspect="1"/>
          </p:cNvPicPr>
          <p:nvPr/>
        </p:nvPicPr>
        <p:blipFill>
          <a:blip r:embed="rId1"/>
          <a:srcRect l="18517" r="16639"/>
          <a:stretch>
            <a:fillRect/>
          </a:stretch>
        </p:blipFill>
        <p:spPr>
          <a:xfrm rot="5400000">
            <a:off x="3100070" y="245745"/>
            <a:ext cx="5468620" cy="637095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Pengaturan (</a:t>
            </a:r>
            <a:r>
              <a:rPr lang="en-US" altLang="en-US" sz="2800" b="1" i="1" dirty="0" smtClean="0">
                <a:solidFill>
                  <a:schemeClr val="bg1"/>
                </a:solidFill>
                <a:latin typeface="Arial" panose="020B0604020202020204" pitchFamily="34" charset="0"/>
                <a:ea typeface="Myriad Pro" charset="0"/>
                <a:cs typeface="Myriad Pro" charset="0"/>
                <a:sym typeface="+mn-ea"/>
              </a:rPr>
              <a:t>Setting</a:t>
            </a:r>
            <a:r>
              <a:rPr lang="en-US" altLang="en-US" sz="2800" b="1" dirty="0" smtClean="0">
                <a:solidFill>
                  <a:schemeClr val="bg1"/>
                </a:solidFill>
                <a:latin typeface="Arial" panose="020B0604020202020204" pitchFamily="34" charset="0"/>
                <a:ea typeface="Myriad Pro" charset="0"/>
                <a:cs typeface="Myriad Pro" charset="0"/>
                <a:sym typeface="+mn-ea"/>
              </a:rPr>
              <a:t>) Relay </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p:cNvGraphicFramePr/>
          <p:nvPr/>
        </p:nvGraphicFramePr>
        <p:xfrm>
          <a:off x="6096000" y="1538288"/>
          <a:ext cx="0" cy="0"/>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0">
                <a:tc>
                  <a:txBody>
                    <a:bodyPr/>
                    <a:p>
                      <a:pPr indent="0" algn="ctr">
                        <a:buNone/>
                      </a:pPr>
                      <a:r>
                        <a:rPr lang="en-US" sz="700" b="1">
                          <a:solidFill>
                            <a:srgbClr val="000000"/>
                          </a:solidFill>
                          <a:latin typeface="Calibri" charset="0"/>
                          <a:cs typeface="Calibri" charset="0"/>
                        </a:rPr>
                        <a:t>I1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0,87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1,23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3,07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3,48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3,97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6,68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8,39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I2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2</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4</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6</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7</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Idiff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0,790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1,128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Ires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0,151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0,277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0,404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0,530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0,658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0,913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1,047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1,919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2,342</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slope (%)</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 </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11,159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28,794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59,537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79,945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604520" y="1795145"/>
            <a:ext cx="10982325" cy="326707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Hasil Pengujian Arus Pickup dan Dropoff OCR</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p:cNvGraphicFramePr/>
          <p:nvPr/>
        </p:nvGraphicFramePr>
        <p:xfrm>
          <a:off x="6096000" y="1538288"/>
          <a:ext cx="0" cy="0"/>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0">
                <a:tc>
                  <a:txBody>
                    <a:bodyPr/>
                    <a:p>
                      <a:pPr indent="0" algn="ctr">
                        <a:buNone/>
                      </a:pPr>
                      <a:r>
                        <a:rPr lang="en-US" sz="700" b="1">
                          <a:solidFill>
                            <a:srgbClr val="000000"/>
                          </a:solidFill>
                          <a:latin typeface="Calibri" charset="0"/>
                          <a:cs typeface="Calibri" charset="0"/>
                        </a:rPr>
                        <a:t>I1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0,87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1,23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3,07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3,48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3,97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6,68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8,39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I2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2</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4</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6</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7</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Idiff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0,790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1,128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Ires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0,151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0,277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0,404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0,530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0,658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0,913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1,047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1,919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2,342</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slope (%)</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 </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11,159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28,794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59,537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79,945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bl>
          </a:graphicData>
        </a:graphic>
      </p:graphicFrame>
      <p:pic>
        <p:nvPicPr>
          <p:cNvPr id="8" name="Picture 7"/>
          <p:cNvPicPr>
            <a:picLocks noChangeAspect="1"/>
          </p:cNvPicPr>
          <p:nvPr/>
        </p:nvPicPr>
        <p:blipFill>
          <a:blip r:embed="rId1"/>
          <a:stretch>
            <a:fillRect/>
          </a:stretch>
        </p:blipFill>
        <p:spPr>
          <a:xfrm>
            <a:off x="548005" y="1701165"/>
            <a:ext cx="11423015" cy="282321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Hasil Pengujian Karakteristik Relay</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p:cNvGraphicFramePr/>
          <p:nvPr/>
        </p:nvGraphicFramePr>
        <p:xfrm>
          <a:off x="6096000" y="1538288"/>
          <a:ext cx="0" cy="0"/>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tblGrid>
              <a:tr h="0">
                <a:tc>
                  <a:txBody>
                    <a:bodyPr/>
                    <a:p>
                      <a:pPr indent="0" algn="ctr">
                        <a:buNone/>
                      </a:pPr>
                      <a:r>
                        <a:rPr lang="en-US" sz="700" b="1">
                          <a:solidFill>
                            <a:srgbClr val="000000"/>
                          </a:solidFill>
                          <a:latin typeface="Calibri" charset="0"/>
                          <a:cs typeface="Calibri" charset="0"/>
                        </a:rPr>
                        <a:t>I1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0,87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1,23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3,07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3,48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3,97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6,68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8,39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I2 (A)</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0,5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1,5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2</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3,5</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4</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6</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1">
                          <a:solidFill>
                            <a:srgbClr val="000000"/>
                          </a:solidFill>
                          <a:latin typeface="Calibri" charset="0"/>
                          <a:cs typeface="Calibri" charset="0"/>
                        </a:rPr>
                        <a:t>7</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Idiff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0,299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0,301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0,316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0,359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0,790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1,128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Ires (PU)</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0,151</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0,277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0,404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0,530</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0,658</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0,913</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1,047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1,196</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1,919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2,342</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700" b="1">
                          <a:solidFill>
                            <a:srgbClr val="000000"/>
                          </a:solidFill>
                          <a:latin typeface="Calibri" charset="0"/>
                          <a:cs typeface="Calibri" charset="0"/>
                        </a:rPr>
                        <a:t>slope (%)</a:t>
                      </a:r>
                      <a:endParaRPr lang="en-US" sz="700" b="1">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 </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-1,835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0,905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11,159</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28,794</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59,537</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a:noFill/>
                    </a:lnR>
                    <a:lnT cap="flat">
                      <a:noFill/>
                    </a:lnT>
                    <a:lnB cap="flat">
                      <a:noFill/>
                    </a:lnB>
                    <a:lnTlToBr>
                      <a:noFill/>
                    </a:lnTlToBr>
                    <a:lnBlToTr>
                      <a:noFill/>
                    </a:lnBlToTr>
                    <a:noFill/>
                  </a:tcPr>
                </a:tc>
                <a:tc>
                  <a:txBody>
                    <a:bodyPr/>
                    <a:p>
                      <a:pPr indent="0" algn="ctr">
                        <a:buNone/>
                      </a:pPr>
                      <a:r>
                        <a:rPr lang="en-US" sz="700" b="0">
                          <a:solidFill>
                            <a:srgbClr val="000000"/>
                          </a:solidFill>
                          <a:latin typeface="Calibri" charset="0"/>
                          <a:cs typeface="Calibri" charset="0"/>
                        </a:rPr>
                        <a:t>79,945</a:t>
                      </a:r>
                      <a:endParaRPr lang="en-US" sz="700" b="0">
                        <a:solidFill>
                          <a:srgbClr val="000000"/>
                        </a:solidFill>
                        <a:latin typeface="Calibri" charset="0"/>
                        <a:ea typeface="Calibri" charset="0"/>
                        <a:cs typeface="Calibri" charset="0"/>
                      </a:endParaRPr>
                    </a:p>
                  </a:txBody>
                  <a:tcPr marL="9525" marR="9525" marT="9525" marB="0" vert="horz" anchor="ctr" anchorCtr="0">
                    <a:lnL>
                      <a:noFill/>
                    </a:lnL>
                    <a:lnR cap="flat">
                      <a:noFill/>
                    </a:lnR>
                    <a:lnT cap="flat">
                      <a:noFill/>
                    </a:lnT>
                    <a:lnB cap="flat">
                      <a:noFill/>
                    </a:lnB>
                    <a:lnTlToBr>
                      <a:noFill/>
                    </a:lnTlToBr>
                    <a:lnBlToTr>
                      <a:noFill/>
                    </a:lnBlToTr>
                    <a:noFill/>
                  </a:tcPr>
                </a:tc>
              </a:tr>
            </a:tbl>
          </a:graphicData>
        </a:graphic>
      </p:graphicFrame>
      <p:pic>
        <p:nvPicPr>
          <p:cNvPr id="4" name="Picture 3"/>
          <p:cNvPicPr>
            <a:picLocks noChangeAspect="1"/>
          </p:cNvPicPr>
          <p:nvPr/>
        </p:nvPicPr>
        <p:blipFill>
          <a:blip r:embed="rId2"/>
          <a:stretch>
            <a:fillRect/>
          </a:stretch>
        </p:blipFill>
        <p:spPr>
          <a:xfrm>
            <a:off x="1391285" y="796925"/>
            <a:ext cx="9023350" cy="1731645"/>
          </a:xfrm>
          <a:prstGeom prst="rect">
            <a:avLst/>
          </a:prstGeom>
        </p:spPr>
      </p:pic>
      <p:graphicFrame>
        <p:nvGraphicFramePr>
          <p:cNvPr id="5" name="Chart 1"/>
          <p:cNvGraphicFramePr/>
          <p:nvPr/>
        </p:nvGraphicFramePr>
        <p:xfrm>
          <a:off x="2590165" y="2644775"/>
          <a:ext cx="6752590" cy="33909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Pertimbangan pemilihan 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8120" y="792480"/>
            <a:ext cx="11864340" cy="5506085"/>
          </a:xfrm>
          <a:prstGeom prst="rect">
            <a:avLst/>
          </a:prstGeom>
        </p:spPr>
        <p:txBody>
          <a:bodyPr/>
          <a:p>
            <a:pPr indent="0">
              <a:buNone/>
            </a:pPr>
            <a:r>
              <a:rPr lang="en-US" altLang="en-US" sz="2800" b="1" dirty="0" smtClean="0">
                <a:solidFill>
                  <a:schemeClr val="tx1"/>
                </a:solidFill>
                <a:latin typeface="Myriad Pro" charset="0"/>
                <a:ea typeface="Myriad Pro" charset="0"/>
                <a:cs typeface="Myriad Pro" charset="0"/>
              </a:rPr>
              <a:t>- mengurangi kerusakan peralatan</a:t>
            </a:r>
            <a:endParaRPr lang="en-US" altLang="en-US" sz="2800" b="1" dirty="0" smtClean="0">
              <a:solidFill>
                <a:schemeClr val="tx1"/>
              </a:solidFill>
              <a:latin typeface="Myriad Pro" charset="0"/>
              <a:ea typeface="Myriad Pro" charset="0"/>
              <a:cs typeface="Myriad Pro" charset="0"/>
            </a:endParaRPr>
          </a:p>
          <a:p>
            <a:pPr indent="0">
              <a:buNone/>
            </a:pPr>
            <a:r>
              <a:rPr lang="en-US" altLang="en-US" sz="2800" b="1" dirty="0" smtClean="0">
                <a:solidFill>
                  <a:schemeClr val="tx1"/>
                </a:solidFill>
                <a:latin typeface="Myriad Pro" charset="0"/>
                <a:ea typeface="Myriad Pro" charset="0"/>
                <a:cs typeface="Myriad Pro" charset="0"/>
              </a:rPr>
              <a:t>- mengurangi gangguan meluas</a:t>
            </a:r>
            <a:endParaRPr lang="en-US" altLang="en-US" sz="2800" b="1" dirty="0" smtClean="0">
              <a:solidFill>
                <a:schemeClr val="tx1"/>
              </a:solidFill>
              <a:latin typeface="Myriad Pro" charset="0"/>
              <a:ea typeface="Myriad Pro" charset="0"/>
              <a:cs typeface="Myriad Pro" charset="0"/>
            </a:endParaRPr>
          </a:p>
          <a:p>
            <a:pPr indent="0">
              <a:buNone/>
            </a:pPr>
            <a:r>
              <a:rPr lang="en-US" altLang="en-US" sz="2800" b="1" dirty="0" smtClean="0">
                <a:solidFill>
                  <a:schemeClr val="tx1"/>
                </a:solidFill>
                <a:latin typeface="Myriad Pro" charset="0"/>
                <a:ea typeface="Myriad Pro" charset="0"/>
                <a:cs typeface="Myriad Pro" charset="0"/>
              </a:rPr>
              <a:t>- meminimalisir durasi gangguan</a:t>
            </a:r>
            <a:endParaRPr lang="en-US" altLang="en-US" sz="2800" b="1" dirty="0" smtClean="0">
              <a:solidFill>
                <a:schemeClr val="tx1"/>
              </a:solidFill>
              <a:latin typeface="Myriad Pro" charset="0"/>
              <a:ea typeface="Myriad Pro" charset="0"/>
              <a:cs typeface="Myriad Pro" charset="0"/>
            </a:endParaRPr>
          </a:p>
          <a:p>
            <a:pPr indent="0">
              <a:buNone/>
            </a:pPr>
            <a:r>
              <a:rPr lang="en-US" altLang="en-US" sz="2800" b="1" dirty="0" smtClean="0">
                <a:solidFill>
                  <a:schemeClr val="tx1"/>
                </a:solidFill>
                <a:latin typeface="Myriad Pro" charset="0"/>
                <a:ea typeface="Myriad Pro" charset="0"/>
                <a:cs typeface="Myriad Pro" charset="0"/>
              </a:rPr>
              <a:t>- meminimalisir bahaya pada manusia</a:t>
            </a: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a:p>
            <a:pPr indent="0">
              <a:buNone/>
            </a:pPr>
            <a:endParaRPr lang="en-US" altLang="en-US" sz="2800" b="1"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1650365" y="2541270"/>
            <a:ext cx="8001635" cy="358013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0200223_100722"/>
          <p:cNvPicPr>
            <a:picLocks noChangeAspect="1"/>
          </p:cNvPicPr>
          <p:nvPr/>
        </p:nvPicPr>
        <p:blipFill>
          <a:blip r:embed="rId1"/>
          <a:srcRect t="6273" b="19349"/>
          <a:stretch>
            <a:fillRect/>
          </a:stretch>
        </p:blipFill>
        <p:spPr>
          <a:xfrm>
            <a:off x="471805" y="751840"/>
            <a:ext cx="10979785" cy="5457825"/>
          </a:xfrm>
          <a:prstGeom prst="rect">
            <a:avLst/>
          </a:prstGeom>
        </p:spPr>
      </p:pic>
      <p:sp>
        <p:nvSpPr>
          <p:cNvPr id="8" name="Rectangle 7"/>
          <p:cNvSpPr/>
          <p:nvPr/>
        </p:nvSpPr>
        <p:spPr>
          <a:xfrm>
            <a:off x="1257935" y="1142365"/>
            <a:ext cx="5184775" cy="506730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Modifikasi Rangkaian Trip pada MK Internal Trafo </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pic>
        <p:nvPicPr>
          <p:cNvPr id="7" name="Picture 6" descr="design-wiring-mk-trafo-lama"/>
          <p:cNvPicPr>
            <a:picLocks noChangeAspect="1"/>
          </p:cNvPicPr>
          <p:nvPr/>
        </p:nvPicPr>
        <p:blipFill>
          <a:blip r:embed="rId2"/>
          <a:srcRect r="33254"/>
          <a:stretch>
            <a:fillRect/>
          </a:stretch>
        </p:blipFill>
        <p:spPr>
          <a:xfrm>
            <a:off x="1417320" y="1285875"/>
            <a:ext cx="5184775" cy="4780280"/>
          </a:xfrm>
          <a:prstGeom prst="rect">
            <a:avLst/>
          </a:prstGeom>
        </p:spPr>
      </p:pic>
      <p:cxnSp>
        <p:nvCxnSpPr>
          <p:cNvPr id="10" name="Straight Arrow Connector 9"/>
          <p:cNvCxnSpPr/>
          <p:nvPr/>
        </p:nvCxnSpPr>
        <p:spPr>
          <a:xfrm flipH="1" flipV="1">
            <a:off x="6176010" y="4236720"/>
            <a:ext cx="2175510" cy="60579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spcBef>
                <a:spcPct val="0"/>
              </a:spcBef>
              <a:buClrTx/>
              <a:buSzTx/>
              <a:buFontTx/>
              <a:buNone/>
            </a:pPr>
            <a:r>
              <a:rPr lang="en-US" altLang="en-US" sz="2800" b="1" dirty="0" smtClean="0">
                <a:solidFill>
                  <a:schemeClr val="bg1"/>
                </a:solidFill>
                <a:latin typeface="Arial" panose="020B0604020202020204" pitchFamily="34" charset="0"/>
                <a:ea typeface="Myriad Pro" charset="0"/>
                <a:cs typeface="Myriad Pro" charset="0"/>
                <a:sym typeface="+mn-ea"/>
              </a:rPr>
              <a:t>Modifikasi Rangkaian Trip pada MK Internal Trafo </a:t>
            </a:r>
            <a:endParaRPr lang="en-US" altLang="en-US" sz="2800" b="1" dirty="0" smtClean="0">
              <a:solidFill>
                <a:schemeClr val="bg1"/>
              </a:solidFill>
              <a:latin typeface="Arial" panose="020B0604020202020204" pitchFamily="34" charset="0"/>
              <a:ea typeface="Myriad Pro" charset="0"/>
              <a:cs typeface="Myriad Pro" charset="0"/>
              <a:sym typeface="+mn-ea"/>
            </a:endParaRPr>
          </a:p>
        </p:txBody>
      </p:sp>
      <p:sp>
        <p:nvSpPr>
          <p:cNvPr id="29" name="Rectangle 28"/>
          <p:cNvSpPr/>
          <p:nvPr/>
        </p:nvSpPr>
        <p:spPr>
          <a:xfrm>
            <a:off x="9329103" y="681843"/>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esign-wiring-mk-trafo-modif"/>
          <p:cNvPicPr>
            <a:picLocks noChangeAspect="1"/>
          </p:cNvPicPr>
          <p:nvPr/>
        </p:nvPicPr>
        <p:blipFill>
          <a:blip r:embed="rId1"/>
          <a:stretch>
            <a:fillRect/>
          </a:stretch>
        </p:blipFill>
        <p:spPr>
          <a:xfrm>
            <a:off x="2211705" y="873760"/>
            <a:ext cx="8500110" cy="523113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5000" dirty="0" smtClean="0"/>
              <a:t>Relay OCR</a:t>
            </a:r>
            <a:endParaRPr lang="en-US" altLang="en-US" sz="50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r>
              <a:rPr lang="x-none" altLang="en-US" sz="2800" b="1" dirty="0" smtClean="0">
                <a:solidFill>
                  <a:schemeClr val="bg1"/>
                </a:solidFill>
                <a:latin typeface="Myriad Pro" charset="0"/>
                <a:ea typeface="Myriad Pro" charset="0"/>
                <a:cs typeface="Myriad Pro" charset="0"/>
              </a:rPr>
              <a:t>prinsip</a:t>
            </a:r>
            <a:endParaRPr lang="x-none"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Box 6"/>
          <p:cNvSpPr txBox="1"/>
          <p:nvPr/>
        </p:nvSpPr>
        <p:spPr>
          <a:xfrm>
            <a:off x="384175" y="1034415"/>
            <a:ext cx="10446385" cy="934085"/>
          </a:xfrm>
          <a:prstGeom prst="rect">
            <a:avLst/>
          </a:prstGeom>
        </p:spPr>
        <p:txBody>
          <a:bodyPr/>
          <a:p>
            <a:r>
              <a:rPr lang="x-none" altLang="en-US" sz="4000" b="1" dirty="0" smtClean="0">
                <a:solidFill>
                  <a:srgbClr val="FF0000"/>
                </a:solidFill>
                <a:latin typeface="Myriad Pro" charset="0"/>
                <a:ea typeface="Myriad Pro" charset="0"/>
                <a:cs typeface="Myriad Pro" charset="0"/>
              </a:rPr>
              <a:t>“Bekerja dengan prinsip sensing arus”</a:t>
            </a:r>
            <a:endParaRPr lang="x-none" altLang="en-US" sz="4000" b="1" dirty="0" smtClean="0">
              <a:solidFill>
                <a:srgbClr val="FF0000"/>
              </a:solidFill>
              <a:latin typeface="Myriad Pro" charset="0"/>
              <a:ea typeface="Myriad Pro" charset="0"/>
              <a:cs typeface="Myriad Pro" charset="0"/>
            </a:endParaRPr>
          </a:p>
        </p:txBody>
      </p:sp>
      <p:sp>
        <p:nvSpPr>
          <p:cNvPr id="14" name="Text Box 13"/>
          <p:cNvSpPr txBox="1"/>
          <p:nvPr/>
        </p:nvSpPr>
        <p:spPr>
          <a:xfrm>
            <a:off x="643255" y="1857375"/>
            <a:ext cx="10446385" cy="934085"/>
          </a:xfrm>
          <a:prstGeom prst="rect">
            <a:avLst/>
          </a:prstGeom>
        </p:spPr>
        <p:txBody>
          <a:bodyPr/>
          <a:p>
            <a:r>
              <a:rPr lang="x-none" altLang="en-US" sz="4000" b="1" dirty="0" smtClean="0">
                <a:solidFill>
                  <a:srgbClr val="00B0F0"/>
                </a:solidFill>
                <a:latin typeface="Myriad Pro" charset="0"/>
                <a:ea typeface="Myriad Pro" charset="0"/>
                <a:cs typeface="Myriad Pro" charset="0"/>
              </a:rPr>
              <a:t>input ==&gt; arus analog CT</a:t>
            </a:r>
            <a:endParaRPr lang="x-none" altLang="en-US" sz="4000" b="1" dirty="0" smtClean="0">
              <a:solidFill>
                <a:srgbClr val="00B0F0"/>
              </a:solidFill>
              <a:latin typeface="Myriad Pro" charset="0"/>
              <a:ea typeface="Myriad Pro" charset="0"/>
              <a:cs typeface="Myriad Pro" charset="0"/>
            </a:endParaRPr>
          </a:p>
        </p:txBody>
      </p:sp>
      <p:pic>
        <p:nvPicPr>
          <p:cNvPr id="16" name="Picture 15"/>
          <p:cNvPicPr>
            <a:picLocks noChangeAspect="1"/>
          </p:cNvPicPr>
          <p:nvPr/>
        </p:nvPicPr>
        <p:blipFill>
          <a:blip r:embed="rId1"/>
          <a:stretch>
            <a:fillRect/>
          </a:stretch>
        </p:blipFill>
        <p:spPr>
          <a:xfrm>
            <a:off x="7774940" y="1857375"/>
            <a:ext cx="3314700" cy="2486025"/>
          </a:xfrm>
          <a:prstGeom prst="rect">
            <a:avLst/>
          </a:prstGeom>
        </p:spPr>
      </p:pic>
      <p:sp>
        <p:nvSpPr>
          <p:cNvPr id="17" name="Text Box 16"/>
          <p:cNvSpPr txBox="1"/>
          <p:nvPr/>
        </p:nvSpPr>
        <p:spPr>
          <a:xfrm>
            <a:off x="643255" y="3618230"/>
            <a:ext cx="4521835" cy="934085"/>
          </a:xfrm>
          <a:prstGeom prst="rect">
            <a:avLst/>
          </a:prstGeom>
        </p:spPr>
        <p:txBody>
          <a:bodyPr/>
          <a:p>
            <a:r>
              <a:rPr lang="x-none" altLang="en-US" sz="4000" b="1" dirty="0" smtClean="0">
                <a:solidFill>
                  <a:srgbClr val="00B050"/>
                </a:solidFill>
                <a:latin typeface="Myriad Pro" charset="0"/>
                <a:ea typeface="Myriad Pro" charset="0"/>
                <a:cs typeface="Myriad Pro" charset="0"/>
              </a:rPr>
              <a:t>Isensing &gt; Iset =&gt; </a:t>
            </a:r>
            <a:endParaRPr lang="x-none" altLang="en-US" sz="4000" b="1" dirty="0" smtClean="0">
              <a:solidFill>
                <a:srgbClr val="00B050"/>
              </a:solidFill>
              <a:latin typeface="Myriad Pro" charset="0"/>
              <a:ea typeface="Myriad Pro" charset="0"/>
              <a:cs typeface="Myriad Pro" charset="0"/>
            </a:endParaRPr>
          </a:p>
        </p:txBody>
      </p:sp>
      <p:sp>
        <p:nvSpPr>
          <p:cNvPr id="18" name="Text Box 17"/>
          <p:cNvSpPr txBox="1"/>
          <p:nvPr/>
        </p:nvSpPr>
        <p:spPr>
          <a:xfrm>
            <a:off x="643255" y="4351020"/>
            <a:ext cx="4521835" cy="934085"/>
          </a:xfrm>
          <a:prstGeom prst="rect">
            <a:avLst/>
          </a:prstGeom>
        </p:spPr>
        <p:txBody>
          <a:bodyPr/>
          <a:p>
            <a:r>
              <a:rPr lang="x-none" altLang="en-US" sz="4000" b="1" dirty="0" smtClean="0">
                <a:solidFill>
                  <a:srgbClr val="00B050"/>
                </a:solidFill>
                <a:latin typeface="Myriad Pro" charset="0"/>
                <a:ea typeface="Myriad Pro" charset="0"/>
                <a:cs typeface="Myriad Pro" charset="0"/>
              </a:rPr>
              <a:t>Isensing &lt; Iset =&gt; </a:t>
            </a:r>
            <a:endParaRPr lang="x-none" altLang="en-US" sz="4000" b="1" dirty="0" smtClean="0">
              <a:solidFill>
                <a:srgbClr val="00B050"/>
              </a:solidFill>
              <a:latin typeface="Myriad Pro" charset="0"/>
              <a:ea typeface="Myriad Pro" charset="0"/>
              <a:cs typeface="Myriad Pro" charset="0"/>
            </a:endParaRPr>
          </a:p>
        </p:txBody>
      </p:sp>
      <p:sp>
        <p:nvSpPr>
          <p:cNvPr id="19" name="Text Box 18"/>
          <p:cNvSpPr txBox="1"/>
          <p:nvPr/>
        </p:nvSpPr>
        <p:spPr>
          <a:xfrm>
            <a:off x="4763135" y="3643630"/>
            <a:ext cx="1617980" cy="733425"/>
          </a:xfrm>
          <a:prstGeom prst="rect">
            <a:avLst/>
          </a:prstGeom>
        </p:spPr>
        <p:txBody>
          <a:bodyPr/>
          <a:p>
            <a:pPr algn="ctr"/>
            <a:r>
              <a:rPr lang="x-none" altLang="en-US" sz="4000" b="1" dirty="0" smtClean="0">
                <a:solidFill>
                  <a:srgbClr val="FF0000"/>
                </a:solidFill>
                <a:latin typeface="Myriad Pro" charset="0"/>
                <a:ea typeface="Myriad Pro" charset="0"/>
                <a:cs typeface="Myriad Pro" charset="0"/>
              </a:rPr>
              <a:t>TRIP</a:t>
            </a:r>
            <a:endParaRPr lang="x-none" altLang="en-US" sz="4000" b="1" dirty="0" smtClean="0">
              <a:solidFill>
                <a:srgbClr val="FF0000"/>
              </a:solidFill>
              <a:latin typeface="Myriad Pro" charset="0"/>
              <a:ea typeface="Myriad Pro" charset="0"/>
              <a:cs typeface="Myriad Pro" charset="0"/>
            </a:endParaRPr>
          </a:p>
        </p:txBody>
      </p:sp>
      <p:sp>
        <p:nvSpPr>
          <p:cNvPr id="20" name="Text Box 19"/>
          <p:cNvSpPr txBox="1"/>
          <p:nvPr/>
        </p:nvSpPr>
        <p:spPr>
          <a:xfrm>
            <a:off x="4798695" y="4377055"/>
            <a:ext cx="2758440" cy="733425"/>
          </a:xfrm>
          <a:prstGeom prst="rect">
            <a:avLst/>
          </a:prstGeom>
        </p:spPr>
        <p:txBody>
          <a:bodyPr/>
          <a:p>
            <a:pPr algn="ctr"/>
            <a:r>
              <a:rPr lang="x-none" altLang="en-US" sz="4000" b="1" dirty="0" smtClean="0">
                <a:solidFill>
                  <a:srgbClr val="FF0000"/>
                </a:solidFill>
                <a:latin typeface="Myriad Pro" charset="0"/>
                <a:ea typeface="Myriad Pro" charset="0"/>
                <a:cs typeface="Myriad Pro" charset="0"/>
              </a:rPr>
              <a:t>NORMAL</a:t>
            </a:r>
            <a:endParaRPr lang="x-none" altLang="en-US" sz="4000" b="1" dirty="0" smtClean="0">
              <a:solidFill>
                <a:srgbClr val="FF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r>
              <a:rPr lang="x-none" altLang="en-US" sz="2800" b="1" dirty="0" smtClean="0">
                <a:solidFill>
                  <a:schemeClr val="bg1"/>
                </a:solidFill>
                <a:latin typeface="Myriad Pro" charset="0"/>
                <a:ea typeface="Myriad Pro" charset="0"/>
                <a:cs typeface="Myriad Pro" charset="0"/>
              </a:rPr>
              <a:t>Wiring</a:t>
            </a:r>
            <a:endParaRPr lang="x-none"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7485" y="795655"/>
            <a:ext cx="11864340" cy="5506085"/>
          </a:xfrm>
          <a:prstGeom prst="rect">
            <a:avLst/>
          </a:prstGeom>
        </p:spPr>
        <p:txBody>
          <a:bodyPr/>
          <a:p>
            <a:pPr indent="0">
              <a:buFont typeface="+mj-lt"/>
              <a:buNone/>
            </a:pPr>
            <a:endParaRPr lang="en-US" altLang="en-US" sz="2800" b="1" dirty="0" smtClean="0">
              <a:solidFill>
                <a:schemeClr val="tx1"/>
              </a:solidFill>
              <a:latin typeface="Myriad Pro" charset="0"/>
              <a:ea typeface="Myriad Pro" charset="0"/>
              <a:cs typeface="Myriad Pro" charset="0"/>
            </a:endParaRPr>
          </a:p>
        </p:txBody>
      </p:sp>
      <p:grpSp>
        <p:nvGrpSpPr>
          <p:cNvPr id="4" name="Group 3"/>
          <p:cNvGrpSpPr/>
          <p:nvPr/>
        </p:nvGrpSpPr>
        <p:grpSpPr>
          <a:xfrm>
            <a:off x="1967230" y="873125"/>
            <a:ext cx="8192117" cy="5148580"/>
            <a:chOff x="2954" y="710"/>
            <a:chExt cx="13267" cy="8474"/>
          </a:xfrm>
        </p:grpSpPr>
        <p:grpSp>
          <p:nvGrpSpPr>
            <p:cNvPr id="10242" name="Group 18"/>
            <p:cNvGrpSpPr/>
            <p:nvPr/>
          </p:nvGrpSpPr>
          <p:grpSpPr bwMode="auto">
            <a:xfrm>
              <a:off x="2954" y="832"/>
              <a:ext cx="13267" cy="8352"/>
              <a:chOff x="468313" y="1341438"/>
              <a:chExt cx="8424862" cy="5303837"/>
            </a:xfrm>
          </p:grpSpPr>
          <p:pic>
            <p:nvPicPr>
              <p:cNvPr id="1024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07050" y="2736850"/>
                <a:ext cx="328612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5" name="Group 17"/>
              <p:cNvGrpSpPr/>
              <p:nvPr/>
            </p:nvGrpSpPr>
            <p:grpSpPr bwMode="auto">
              <a:xfrm>
                <a:off x="468313" y="1341438"/>
                <a:ext cx="8064500" cy="5303837"/>
                <a:chOff x="468313" y="1341438"/>
                <a:chExt cx="8064500" cy="5303837"/>
              </a:xfrm>
            </p:grpSpPr>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08275"/>
                  <a:ext cx="4451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Freeform 10"/>
                <p:cNvSpPr/>
                <p:nvPr/>
              </p:nvSpPr>
              <p:spPr bwMode="auto">
                <a:xfrm>
                  <a:off x="4356100" y="2205038"/>
                  <a:ext cx="1403350" cy="1331912"/>
                </a:xfrm>
                <a:custGeom>
                  <a:avLst/>
                  <a:gdLst>
                    <a:gd name="T0" fmla="*/ 2147483646 w 884"/>
                    <a:gd name="T1" fmla="*/ 2147483646 h 839"/>
                    <a:gd name="T2" fmla="*/ 2147483646 w 884"/>
                    <a:gd name="T3" fmla="*/ 2147483646 h 839"/>
                    <a:gd name="T4" fmla="*/ 2147483646 w 884"/>
                    <a:gd name="T5" fmla="*/ 2147483646 h 839"/>
                    <a:gd name="T6" fmla="*/ 2147483646 w 884"/>
                    <a:gd name="T7" fmla="*/ 2147483646 h 839"/>
                    <a:gd name="T8" fmla="*/ 2147483646 w 884"/>
                    <a:gd name="T9" fmla="*/ 2147483646 h 839"/>
                    <a:gd name="T10" fmla="*/ 0 60000 65536"/>
                    <a:gd name="T11" fmla="*/ 0 60000 65536"/>
                    <a:gd name="T12" fmla="*/ 0 60000 65536"/>
                    <a:gd name="T13" fmla="*/ 0 60000 65536"/>
                    <a:gd name="T14" fmla="*/ 0 60000 65536"/>
                    <a:gd name="T15" fmla="*/ 0 w 884"/>
                    <a:gd name="T16" fmla="*/ 0 h 839"/>
                    <a:gd name="T17" fmla="*/ 884 w 884"/>
                    <a:gd name="T18" fmla="*/ 839 h 839"/>
                  </a:gdLst>
                  <a:ahLst/>
                  <a:cxnLst>
                    <a:cxn ang="T10">
                      <a:pos x="T0" y="T1"/>
                    </a:cxn>
                    <a:cxn ang="T11">
                      <a:pos x="T2" y="T3"/>
                    </a:cxn>
                    <a:cxn ang="T12">
                      <a:pos x="T4" y="T5"/>
                    </a:cxn>
                    <a:cxn ang="T13">
                      <a:pos x="T6" y="T7"/>
                    </a:cxn>
                    <a:cxn ang="T14">
                      <a:pos x="T8" y="T9"/>
                    </a:cxn>
                  </a:cxnLst>
                  <a:rect l="T15" t="T16" r="T17" b="T18"/>
                  <a:pathLst>
                    <a:path w="884" h="839">
                      <a:moveTo>
                        <a:pt x="68" y="560"/>
                      </a:moveTo>
                      <a:cubicBezTo>
                        <a:pt x="34" y="371"/>
                        <a:pt x="0" y="182"/>
                        <a:pt x="68" y="106"/>
                      </a:cubicBezTo>
                      <a:cubicBezTo>
                        <a:pt x="136" y="30"/>
                        <a:pt x="370" y="0"/>
                        <a:pt x="476" y="106"/>
                      </a:cubicBezTo>
                      <a:cubicBezTo>
                        <a:pt x="582" y="212"/>
                        <a:pt x="635" y="643"/>
                        <a:pt x="703" y="741"/>
                      </a:cubicBezTo>
                      <a:cubicBezTo>
                        <a:pt x="771" y="839"/>
                        <a:pt x="827" y="767"/>
                        <a:pt x="884" y="696"/>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48" name="Freeform 11"/>
                <p:cNvSpPr/>
                <p:nvPr/>
              </p:nvSpPr>
              <p:spPr bwMode="auto">
                <a:xfrm>
                  <a:off x="1331913" y="1989138"/>
                  <a:ext cx="3059112" cy="1344612"/>
                </a:xfrm>
                <a:custGeom>
                  <a:avLst/>
                  <a:gdLst>
                    <a:gd name="T0" fmla="*/ 2147483646 w 1927"/>
                    <a:gd name="T1" fmla="*/ 2147483646 h 847"/>
                    <a:gd name="T2" fmla="*/ 2147483646 w 1927"/>
                    <a:gd name="T3" fmla="*/ 2147483646 h 847"/>
                    <a:gd name="T4" fmla="*/ 2147483646 w 1927"/>
                    <a:gd name="T5" fmla="*/ 2147483646 h 847"/>
                    <a:gd name="T6" fmla="*/ 2147483646 w 1927"/>
                    <a:gd name="T7" fmla="*/ 2147483646 h 847"/>
                    <a:gd name="T8" fmla="*/ 0 60000 65536"/>
                    <a:gd name="T9" fmla="*/ 0 60000 65536"/>
                    <a:gd name="T10" fmla="*/ 0 60000 65536"/>
                    <a:gd name="T11" fmla="*/ 0 60000 65536"/>
                    <a:gd name="T12" fmla="*/ 0 w 1927"/>
                    <a:gd name="T13" fmla="*/ 0 h 847"/>
                    <a:gd name="T14" fmla="*/ 1927 w 1927"/>
                    <a:gd name="T15" fmla="*/ 847 h 847"/>
                  </a:gdLst>
                  <a:ahLst/>
                  <a:cxnLst>
                    <a:cxn ang="T8">
                      <a:pos x="T0" y="T1"/>
                    </a:cxn>
                    <a:cxn ang="T9">
                      <a:pos x="T2" y="T3"/>
                    </a:cxn>
                    <a:cxn ang="T10">
                      <a:pos x="T4" y="T5"/>
                    </a:cxn>
                    <a:cxn ang="T11">
                      <a:pos x="T6" y="T7"/>
                    </a:cxn>
                  </a:cxnLst>
                  <a:rect l="T12" t="T13" r="T14" b="T15"/>
                  <a:pathLst>
                    <a:path w="1927" h="847">
                      <a:moveTo>
                        <a:pt x="1806" y="711"/>
                      </a:moveTo>
                      <a:cubicBezTo>
                        <a:pt x="1866" y="431"/>
                        <a:pt x="1927" y="152"/>
                        <a:pt x="1670" y="76"/>
                      </a:cubicBezTo>
                      <a:cubicBezTo>
                        <a:pt x="1413" y="0"/>
                        <a:pt x="528" y="129"/>
                        <a:pt x="264" y="257"/>
                      </a:cubicBezTo>
                      <a:cubicBezTo>
                        <a:pt x="0" y="385"/>
                        <a:pt x="41" y="616"/>
                        <a:pt x="83" y="847"/>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49" name="Freeform 12"/>
                <p:cNvSpPr/>
                <p:nvPr/>
              </p:nvSpPr>
              <p:spPr bwMode="auto">
                <a:xfrm>
                  <a:off x="1403350" y="1628775"/>
                  <a:ext cx="4462463" cy="1666875"/>
                </a:xfrm>
                <a:custGeom>
                  <a:avLst/>
                  <a:gdLst>
                    <a:gd name="T0" fmla="*/ 2147483646 w 2811"/>
                    <a:gd name="T1" fmla="*/ 2147483646 h 1050"/>
                    <a:gd name="T2" fmla="*/ 2147483646 w 2811"/>
                    <a:gd name="T3" fmla="*/ 2147483646 h 1050"/>
                    <a:gd name="T4" fmla="*/ 2147483646 w 2811"/>
                    <a:gd name="T5" fmla="*/ 2147483646 h 1050"/>
                    <a:gd name="T6" fmla="*/ 2147483646 w 2811"/>
                    <a:gd name="T7" fmla="*/ 2147483646 h 1050"/>
                    <a:gd name="T8" fmla="*/ 2147483646 w 2811"/>
                    <a:gd name="T9" fmla="*/ 2147483646 h 1050"/>
                    <a:gd name="T10" fmla="*/ 0 60000 65536"/>
                    <a:gd name="T11" fmla="*/ 0 60000 65536"/>
                    <a:gd name="T12" fmla="*/ 0 60000 65536"/>
                    <a:gd name="T13" fmla="*/ 0 60000 65536"/>
                    <a:gd name="T14" fmla="*/ 0 60000 65536"/>
                    <a:gd name="T15" fmla="*/ 0 w 2811"/>
                    <a:gd name="T16" fmla="*/ 0 h 1050"/>
                    <a:gd name="T17" fmla="*/ 2811 w 2811"/>
                    <a:gd name="T18" fmla="*/ 1050 h 1050"/>
                  </a:gdLst>
                  <a:ahLst/>
                  <a:cxnLst>
                    <a:cxn ang="T10">
                      <a:pos x="T0" y="T1"/>
                    </a:cxn>
                    <a:cxn ang="T11">
                      <a:pos x="T2" y="T3"/>
                    </a:cxn>
                    <a:cxn ang="T12">
                      <a:pos x="T4" y="T5"/>
                    </a:cxn>
                    <a:cxn ang="T13">
                      <a:pos x="T6" y="T7"/>
                    </a:cxn>
                    <a:cxn ang="T14">
                      <a:pos x="T8" y="T9"/>
                    </a:cxn>
                  </a:cxnLst>
                  <a:rect l="T15" t="T16" r="T17" b="T18"/>
                  <a:pathLst>
                    <a:path w="2811" h="1050">
                      <a:moveTo>
                        <a:pt x="317" y="1050"/>
                      </a:moveTo>
                      <a:cubicBezTo>
                        <a:pt x="158" y="698"/>
                        <a:pt x="0" y="347"/>
                        <a:pt x="317" y="188"/>
                      </a:cubicBezTo>
                      <a:cubicBezTo>
                        <a:pt x="634" y="29"/>
                        <a:pt x="1837" y="0"/>
                        <a:pt x="2222" y="98"/>
                      </a:cubicBezTo>
                      <a:cubicBezTo>
                        <a:pt x="2607" y="196"/>
                        <a:pt x="2532" y="642"/>
                        <a:pt x="2630" y="778"/>
                      </a:cubicBezTo>
                      <a:cubicBezTo>
                        <a:pt x="2728" y="914"/>
                        <a:pt x="2769" y="914"/>
                        <a:pt x="2811" y="914"/>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0" name="Freeform 13"/>
                <p:cNvSpPr/>
                <p:nvPr/>
              </p:nvSpPr>
              <p:spPr bwMode="auto">
                <a:xfrm>
                  <a:off x="4211638" y="1341438"/>
                  <a:ext cx="4321175" cy="2520950"/>
                </a:xfrm>
                <a:custGeom>
                  <a:avLst/>
                  <a:gdLst>
                    <a:gd name="T0" fmla="*/ 0 w 2722"/>
                    <a:gd name="T1" fmla="*/ 2147483646 h 1588"/>
                    <a:gd name="T2" fmla="*/ 2147483646 w 2722"/>
                    <a:gd name="T3" fmla="*/ 2147483646 h 1588"/>
                    <a:gd name="T4" fmla="*/ 2147483646 w 2722"/>
                    <a:gd name="T5" fmla="*/ 2147483646 h 1588"/>
                    <a:gd name="T6" fmla="*/ 0 60000 65536"/>
                    <a:gd name="T7" fmla="*/ 0 60000 65536"/>
                    <a:gd name="T8" fmla="*/ 0 60000 65536"/>
                    <a:gd name="T9" fmla="*/ 0 w 2722"/>
                    <a:gd name="T10" fmla="*/ 0 h 1588"/>
                    <a:gd name="T11" fmla="*/ 2722 w 2722"/>
                    <a:gd name="T12" fmla="*/ 1588 h 1588"/>
                  </a:gdLst>
                  <a:ahLst/>
                  <a:cxnLst>
                    <a:cxn ang="T6">
                      <a:pos x="T0" y="T1"/>
                    </a:cxn>
                    <a:cxn ang="T7">
                      <a:pos x="T2" y="T3"/>
                    </a:cxn>
                    <a:cxn ang="T8">
                      <a:pos x="T4" y="T5"/>
                    </a:cxn>
                  </a:cxnLst>
                  <a:rect l="T9" t="T10" r="T11" b="T12"/>
                  <a:pathLst>
                    <a:path w="2722" h="1588">
                      <a:moveTo>
                        <a:pt x="0" y="1588"/>
                      </a:moveTo>
                      <a:cubicBezTo>
                        <a:pt x="771" y="885"/>
                        <a:pt x="1542" y="182"/>
                        <a:pt x="1996" y="91"/>
                      </a:cubicBezTo>
                      <a:cubicBezTo>
                        <a:pt x="2450" y="0"/>
                        <a:pt x="2586" y="522"/>
                        <a:pt x="2722" y="1044"/>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1" name="Freeform 14"/>
                <p:cNvSpPr/>
                <p:nvPr/>
              </p:nvSpPr>
              <p:spPr bwMode="auto">
                <a:xfrm>
                  <a:off x="4427538" y="3284538"/>
                  <a:ext cx="4105275" cy="649287"/>
                </a:xfrm>
                <a:custGeom>
                  <a:avLst/>
                  <a:gdLst>
                    <a:gd name="T0" fmla="*/ 0 w 2586"/>
                    <a:gd name="T1" fmla="*/ 2147483646 h 409"/>
                    <a:gd name="T2" fmla="*/ 2147483646 w 2586"/>
                    <a:gd name="T3" fmla="*/ 0 h 409"/>
                    <a:gd name="T4" fmla="*/ 0 60000 65536"/>
                    <a:gd name="T5" fmla="*/ 0 60000 65536"/>
                    <a:gd name="T6" fmla="*/ 0 w 2586"/>
                    <a:gd name="T7" fmla="*/ 0 h 409"/>
                    <a:gd name="T8" fmla="*/ 2586 w 2586"/>
                    <a:gd name="T9" fmla="*/ 409 h 409"/>
                  </a:gdLst>
                  <a:ahLst/>
                  <a:cxnLst>
                    <a:cxn ang="T4">
                      <a:pos x="T0" y="T1"/>
                    </a:cxn>
                    <a:cxn ang="T5">
                      <a:pos x="T2" y="T3"/>
                    </a:cxn>
                  </a:cxnLst>
                  <a:rect l="T6" t="T7" r="T8" b="T9"/>
                  <a:pathLst>
                    <a:path w="2586" h="409">
                      <a:moveTo>
                        <a:pt x="0" y="409"/>
                      </a:moveTo>
                      <a:cubicBezTo>
                        <a:pt x="0" y="409"/>
                        <a:pt x="1293" y="204"/>
                        <a:pt x="2586" y="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2" name="Rectangle 15"/>
                <p:cNvSpPr>
                  <a:spLocks noChangeArrowheads="1"/>
                </p:cNvSpPr>
                <p:nvPr/>
              </p:nvSpPr>
              <p:spPr bwMode="auto">
                <a:xfrm>
                  <a:off x="539750" y="6021388"/>
                  <a:ext cx="71438" cy="71437"/>
                </a:xfrm>
                <a:prstGeom prst="rect">
                  <a:avLst/>
                </a:prstGeom>
                <a:solidFill>
                  <a:schemeClr val="accent1"/>
                </a:solid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endParaRPr lang="id-ID" altLang="en-US" sz="1800" kern="0"/>
                </a:p>
              </p:txBody>
            </p:sp>
            <p:sp>
              <p:nvSpPr>
                <p:cNvPr id="10253" name="Rectangle 16"/>
                <p:cNvSpPr>
                  <a:spLocks noChangeArrowheads="1"/>
                </p:cNvSpPr>
                <p:nvPr/>
              </p:nvSpPr>
              <p:spPr bwMode="auto">
                <a:xfrm>
                  <a:off x="1042988" y="5661025"/>
                  <a:ext cx="287337" cy="144463"/>
                </a:xfrm>
                <a:prstGeom prst="rect">
                  <a:avLst/>
                </a:prstGeom>
                <a:solidFill>
                  <a:schemeClr val="tx1"/>
                </a:solid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endParaRPr lang="id-ID" altLang="en-US" sz="1800" kern="0"/>
                </a:p>
              </p:txBody>
            </p:sp>
            <p:sp>
              <p:nvSpPr>
                <p:cNvPr id="10254" name="Freeform 18"/>
                <p:cNvSpPr/>
                <p:nvPr/>
              </p:nvSpPr>
              <p:spPr bwMode="auto">
                <a:xfrm>
                  <a:off x="900113" y="5734050"/>
                  <a:ext cx="2100262" cy="827088"/>
                </a:xfrm>
                <a:custGeom>
                  <a:avLst/>
                  <a:gdLst>
                    <a:gd name="T0" fmla="*/ 2147483646 w 1323"/>
                    <a:gd name="T1" fmla="*/ 0 h 521"/>
                    <a:gd name="T2" fmla="*/ 2147483646 w 1323"/>
                    <a:gd name="T3" fmla="*/ 2147483646 h 521"/>
                    <a:gd name="T4" fmla="*/ 2147483646 w 1323"/>
                    <a:gd name="T5" fmla="*/ 2147483646 h 521"/>
                    <a:gd name="T6" fmla="*/ 0 60000 65536"/>
                    <a:gd name="T7" fmla="*/ 0 60000 65536"/>
                    <a:gd name="T8" fmla="*/ 0 60000 65536"/>
                    <a:gd name="T9" fmla="*/ 0 w 1323"/>
                    <a:gd name="T10" fmla="*/ 0 h 521"/>
                    <a:gd name="T11" fmla="*/ 1323 w 1323"/>
                    <a:gd name="T12" fmla="*/ 521 h 521"/>
                  </a:gdLst>
                  <a:ahLst/>
                  <a:cxnLst>
                    <a:cxn ang="T6">
                      <a:pos x="T0" y="T1"/>
                    </a:cxn>
                    <a:cxn ang="T7">
                      <a:pos x="T2" y="T3"/>
                    </a:cxn>
                    <a:cxn ang="T8">
                      <a:pos x="T4" y="T5"/>
                    </a:cxn>
                  </a:cxnLst>
                  <a:rect l="T9" t="T10" r="T11" b="T12"/>
                  <a:pathLst>
                    <a:path w="1323" h="521">
                      <a:moveTo>
                        <a:pt x="189" y="0"/>
                      </a:moveTo>
                      <a:cubicBezTo>
                        <a:pt x="94" y="192"/>
                        <a:pt x="0" y="385"/>
                        <a:pt x="189" y="453"/>
                      </a:cubicBezTo>
                      <a:cubicBezTo>
                        <a:pt x="378" y="521"/>
                        <a:pt x="1127" y="416"/>
                        <a:pt x="1323" y="408"/>
                      </a:cubicBezTo>
                    </a:path>
                  </a:pathLst>
                </a:cu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5" name="AutoShape 19"/>
                <p:cNvSpPr>
                  <a:spLocks noChangeArrowheads="1"/>
                </p:cNvSpPr>
                <p:nvPr/>
              </p:nvSpPr>
              <p:spPr bwMode="auto">
                <a:xfrm rot="-5400000">
                  <a:off x="2844007" y="6330156"/>
                  <a:ext cx="215900" cy="71437"/>
                </a:xfrm>
                <a:custGeom>
                  <a:avLst/>
                  <a:gdLst>
                    <a:gd name="T0" fmla="*/ 2147483646 w 21600"/>
                    <a:gd name="T1" fmla="*/ 46742787 h 21600"/>
                    <a:gd name="T2" fmla="*/ 2147483646 w 21600"/>
                    <a:gd name="T3" fmla="*/ 93484380 h 21600"/>
                    <a:gd name="T4" fmla="*/ 2147483646 w 21600"/>
                    <a:gd name="T5" fmla="*/ 46742787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ln>
              </p:spPr>
              <p:txBody>
                <a:bodyPr vert="eaVert" wrap="none" anchor="ctr"/>
                <a:lstStyle/>
                <a:p>
                  <a:pPr defTabSz="914400"/>
                  <a:endParaRPr lang="en-US" kern="0">
                    <a:solidFill>
                      <a:sysClr val="windowText" lastClr="000000"/>
                    </a:solidFill>
                  </a:endParaRPr>
                </a:p>
              </p:txBody>
            </p:sp>
            <p:sp>
              <p:nvSpPr>
                <p:cNvPr id="10256" name="Line 22"/>
                <p:cNvSpPr>
                  <a:spLocks noChangeShapeType="1"/>
                </p:cNvSpPr>
                <p:nvPr/>
              </p:nvSpPr>
              <p:spPr bwMode="auto">
                <a:xfrm>
                  <a:off x="2916238" y="6369050"/>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defTabSz="914400"/>
                  <a:endParaRPr lang="en-US" kern="0">
                    <a:solidFill>
                      <a:sysClr val="windowText" lastClr="000000"/>
                    </a:solidFill>
                  </a:endParaRPr>
                </a:p>
              </p:txBody>
            </p:sp>
            <p:sp>
              <p:nvSpPr>
                <p:cNvPr id="10257" name="Line 23"/>
                <p:cNvSpPr>
                  <a:spLocks noChangeShapeType="1"/>
                </p:cNvSpPr>
                <p:nvPr/>
              </p:nvSpPr>
              <p:spPr bwMode="auto">
                <a:xfrm>
                  <a:off x="2903538" y="6321425"/>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defTabSz="914400"/>
                  <a:endParaRPr lang="en-US" kern="0">
                    <a:solidFill>
                      <a:sysClr val="windowText" lastClr="000000"/>
                    </a:solidFill>
                  </a:endParaRPr>
                </a:p>
              </p:txBody>
            </p:sp>
            <p:sp>
              <p:nvSpPr>
                <p:cNvPr id="10258" name="Freeform 25"/>
                <p:cNvSpPr/>
                <p:nvPr/>
              </p:nvSpPr>
              <p:spPr bwMode="auto">
                <a:xfrm>
                  <a:off x="1476375" y="3357563"/>
                  <a:ext cx="5543550" cy="3287712"/>
                </a:xfrm>
                <a:custGeom>
                  <a:avLst/>
                  <a:gdLst>
                    <a:gd name="T0" fmla="*/ 0 w 3492"/>
                    <a:gd name="T1" fmla="*/ 2147483646 h 2071"/>
                    <a:gd name="T2" fmla="*/ 2147483646 w 3492"/>
                    <a:gd name="T3" fmla="*/ 2147483646 h 2071"/>
                    <a:gd name="T4" fmla="*/ 2147483646 w 3492"/>
                    <a:gd name="T5" fmla="*/ 0 h 2071"/>
                    <a:gd name="T6" fmla="*/ 0 60000 65536"/>
                    <a:gd name="T7" fmla="*/ 0 60000 65536"/>
                    <a:gd name="T8" fmla="*/ 0 60000 65536"/>
                    <a:gd name="T9" fmla="*/ 0 w 3492"/>
                    <a:gd name="T10" fmla="*/ 0 h 2071"/>
                    <a:gd name="T11" fmla="*/ 3492 w 3492"/>
                    <a:gd name="T12" fmla="*/ 2071 h 2071"/>
                  </a:gdLst>
                  <a:ahLst/>
                  <a:cxnLst>
                    <a:cxn ang="T6">
                      <a:pos x="T0" y="T1"/>
                    </a:cxn>
                    <a:cxn ang="T7">
                      <a:pos x="T2" y="T3"/>
                    </a:cxn>
                    <a:cxn ang="T8">
                      <a:pos x="T4" y="T5"/>
                    </a:cxn>
                  </a:cxnLst>
                  <a:rect l="T9" t="T10" r="T11" b="T12"/>
                  <a:pathLst>
                    <a:path w="3492" h="2071">
                      <a:moveTo>
                        <a:pt x="0" y="998"/>
                      </a:moveTo>
                      <a:cubicBezTo>
                        <a:pt x="616" y="1534"/>
                        <a:pt x="1232" y="2071"/>
                        <a:pt x="1814" y="1905"/>
                      </a:cubicBezTo>
                      <a:cubicBezTo>
                        <a:pt x="2396" y="1739"/>
                        <a:pt x="2944" y="869"/>
                        <a:pt x="3492" y="0"/>
                      </a:cubicBezTo>
                    </a:path>
                  </a:pathLst>
                </a:custGeom>
                <a:noFill/>
                <a:ln w="57150">
                  <a:solidFill>
                    <a:srgbClr val="000099"/>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9" name="Freeform 26"/>
                <p:cNvSpPr/>
                <p:nvPr/>
              </p:nvSpPr>
              <p:spPr bwMode="auto">
                <a:xfrm>
                  <a:off x="1763713" y="3068638"/>
                  <a:ext cx="5256212" cy="3444875"/>
                </a:xfrm>
                <a:custGeom>
                  <a:avLst/>
                  <a:gdLst>
                    <a:gd name="T0" fmla="*/ 0 w 3311"/>
                    <a:gd name="T1" fmla="*/ 2147483646 h 2170"/>
                    <a:gd name="T2" fmla="*/ 2147483646 w 3311"/>
                    <a:gd name="T3" fmla="*/ 2147483646 h 2170"/>
                    <a:gd name="T4" fmla="*/ 2147483646 w 3311"/>
                    <a:gd name="T5" fmla="*/ 2147483646 h 2170"/>
                    <a:gd name="T6" fmla="*/ 2147483646 w 3311"/>
                    <a:gd name="T7" fmla="*/ 0 h 2170"/>
                    <a:gd name="T8" fmla="*/ 0 60000 65536"/>
                    <a:gd name="T9" fmla="*/ 0 60000 65536"/>
                    <a:gd name="T10" fmla="*/ 0 60000 65536"/>
                    <a:gd name="T11" fmla="*/ 0 60000 65536"/>
                    <a:gd name="T12" fmla="*/ 0 w 3311"/>
                    <a:gd name="T13" fmla="*/ 0 h 2170"/>
                    <a:gd name="T14" fmla="*/ 3311 w 3311"/>
                    <a:gd name="T15" fmla="*/ 2170 h 2170"/>
                  </a:gdLst>
                  <a:ahLst/>
                  <a:cxnLst>
                    <a:cxn ang="T8">
                      <a:pos x="T0" y="T1"/>
                    </a:cxn>
                    <a:cxn ang="T9">
                      <a:pos x="T2" y="T3"/>
                    </a:cxn>
                    <a:cxn ang="T10">
                      <a:pos x="T4" y="T5"/>
                    </a:cxn>
                    <a:cxn ang="T11">
                      <a:pos x="T6" y="T7"/>
                    </a:cxn>
                  </a:cxnLst>
                  <a:rect l="T12" t="T13" r="T14" b="T15"/>
                  <a:pathLst>
                    <a:path w="3311" h="2170">
                      <a:moveTo>
                        <a:pt x="0" y="1180"/>
                      </a:moveTo>
                      <a:cubicBezTo>
                        <a:pt x="419" y="1463"/>
                        <a:pt x="839" y="1747"/>
                        <a:pt x="1089" y="1860"/>
                      </a:cubicBezTo>
                      <a:cubicBezTo>
                        <a:pt x="1339" y="1973"/>
                        <a:pt x="1127" y="2170"/>
                        <a:pt x="1497" y="1860"/>
                      </a:cubicBezTo>
                      <a:cubicBezTo>
                        <a:pt x="1867" y="1550"/>
                        <a:pt x="3009" y="310"/>
                        <a:pt x="3311" y="0"/>
                      </a:cubicBezTo>
                    </a:path>
                  </a:pathLst>
                </a:custGeom>
                <a:noFill/>
                <a:ln w="57150">
                  <a:solidFill>
                    <a:srgbClr val="000099"/>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grpSp>
        </p:grpSp>
        <p:sp>
          <p:nvSpPr>
            <p:cNvPr id="10243" name="Text Box 27"/>
            <p:cNvSpPr txBox="1">
              <a:spLocks noChangeArrowheads="1"/>
            </p:cNvSpPr>
            <p:nvPr/>
          </p:nvSpPr>
          <p:spPr bwMode="auto">
            <a:xfrm>
              <a:off x="4043" y="710"/>
              <a:ext cx="11090"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r>
                <a:rPr lang="id-ID" altLang="en-US" sz="2400" kern="0">
                  <a:latin typeface="Arial" panose="020B0604020202020204" pitchFamily="34" charset="0"/>
                </a:rPr>
                <a:t>PENGAWATAN PENGUJIAN RELAI ARUS LEBIH</a:t>
              </a:r>
              <a:endParaRPr lang="en-GB" altLang="en-US" sz="2400" kern="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r>
              <a:rPr lang="en-US" altLang="en-US" sz="2800" b="1" dirty="0" smtClean="0">
                <a:solidFill>
                  <a:schemeClr val="bg1"/>
                </a:solidFill>
                <a:latin typeface="Myriad Pro" charset="0"/>
                <a:ea typeface="Myriad Pro" charset="0"/>
                <a:cs typeface="Myriad Pro" charset="0"/>
              </a:rPr>
              <a:t>Catatan kecilku</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40335" y="694690"/>
            <a:ext cx="11922125" cy="54756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pic>
        <p:nvPicPr>
          <p:cNvPr id="8" name="Picture 7"/>
          <p:cNvPicPr>
            <a:picLocks noChangeAspect="1"/>
          </p:cNvPicPr>
          <p:nvPr/>
        </p:nvPicPr>
        <p:blipFill>
          <a:blip r:embed="rId1"/>
          <a:stretch>
            <a:fillRect/>
          </a:stretch>
        </p:blipFill>
        <p:spPr>
          <a:xfrm>
            <a:off x="66040" y="-635"/>
            <a:ext cx="12104370" cy="6859270"/>
          </a:xfrm>
          <a:prstGeom prst="rect">
            <a:avLst/>
          </a:prstGeom>
        </p:spPr>
      </p:pic>
      <p:sp>
        <p:nvSpPr>
          <p:cNvPr id="11" name="Rectangle 10"/>
          <p:cNvSpPr/>
          <p:nvPr/>
        </p:nvSpPr>
        <p:spPr>
          <a:xfrm>
            <a:off x="9874250" y="1179195"/>
            <a:ext cx="1400175" cy="6781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 11"/>
          <p:cNvSpPr/>
          <p:nvPr/>
        </p:nvSpPr>
        <p:spPr>
          <a:xfrm>
            <a:off x="3509010" y="4834890"/>
            <a:ext cx="1879600" cy="894715"/>
          </a:xfrm>
          <a:prstGeom prst="rect">
            <a:avLst/>
          </a:prstGeom>
          <a:noFill/>
          <a:ln w="38100">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esign-wiring-OCR"/>
          <p:cNvPicPr>
            <a:picLocks noChangeAspect="1"/>
          </p:cNvPicPr>
          <p:nvPr/>
        </p:nvPicPr>
        <p:blipFill>
          <a:blip r:embed="rId1"/>
          <a:stretch>
            <a:fillRect/>
          </a:stretch>
        </p:blipFill>
        <p:spPr>
          <a:xfrm>
            <a:off x="1066165" y="694690"/>
            <a:ext cx="8451215" cy="5973445"/>
          </a:xfrm>
          <a:prstGeom prst="rect">
            <a:avLst/>
          </a:prstGeom>
        </p:spPr>
      </p:pic>
      <p:sp>
        <p:nvSpPr>
          <p:cNvPr id="6" name="Text Box 5"/>
          <p:cNvSpPr txBox="1"/>
          <p:nvPr/>
        </p:nvSpPr>
        <p:spPr>
          <a:xfrm>
            <a:off x="1175385" y="156210"/>
            <a:ext cx="4589145" cy="487680"/>
          </a:xfrm>
          <a:prstGeom prst="rect">
            <a:avLst/>
          </a:prstGeom>
        </p:spPr>
        <p:txBody>
          <a:bodyPr/>
          <a:p>
            <a:r>
              <a:rPr lang="x-none" altLang="en-US" sz="3500" b="1" dirty="0" smtClean="0">
                <a:solidFill>
                  <a:srgbClr val="FF0000"/>
                </a:solidFill>
                <a:latin typeface="Myriad Pro" charset="0"/>
                <a:ea typeface="Myriad Pro" charset="0"/>
                <a:cs typeface="Myriad Pro" charset="0"/>
              </a:rPr>
              <a:t>OCR Analog</a:t>
            </a:r>
            <a:endParaRPr lang="x-none" altLang="en-US" sz="3500" b="1" dirty="0" smtClean="0">
              <a:solidFill>
                <a:srgbClr val="FF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esign-ocr-digital"/>
          <p:cNvPicPr>
            <a:picLocks noChangeAspect="1"/>
          </p:cNvPicPr>
          <p:nvPr/>
        </p:nvPicPr>
        <p:blipFill>
          <a:blip r:embed="rId1"/>
          <a:stretch>
            <a:fillRect/>
          </a:stretch>
        </p:blipFill>
        <p:spPr>
          <a:xfrm>
            <a:off x="880110" y="156210"/>
            <a:ext cx="7403465" cy="6104890"/>
          </a:xfrm>
          <a:prstGeom prst="rect">
            <a:avLst/>
          </a:prstGeom>
        </p:spPr>
      </p:pic>
      <p:sp>
        <p:nvSpPr>
          <p:cNvPr id="4" name="Text Box 3"/>
          <p:cNvSpPr txBox="1"/>
          <p:nvPr/>
        </p:nvSpPr>
        <p:spPr>
          <a:xfrm>
            <a:off x="1175385" y="156210"/>
            <a:ext cx="4589145" cy="487680"/>
          </a:xfrm>
          <a:prstGeom prst="rect">
            <a:avLst/>
          </a:prstGeom>
        </p:spPr>
        <p:txBody>
          <a:bodyPr/>
          <a:p>
            <a:r>
              <a:rPr lang="x-none" altLang="en-US" sz="3500" b="1" dirty="0" smtClean="0">
                <a:solidFill>
                  <a:srgbClr val="FF0000"/>
                </a:solidFill>
                <a:latin typeface="Myriad Pro" charset="0"/>
                <a:ea typeface="Myriad Pro" charset="0"/>
                <a:cs typeface="Myriad Pro" charset="0"/>
              </a:rPr>
              <a:t>OCR Digital</a:t>
            </a:r>
            <a:endParaRPr lang="x-none" altLang="en-US" sz="3500" b="1" dirty="0" smtClean="0">
              <a:solidFill>
                <a:srgbClr val="FF0000"/>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1"/>
          <a:stretch>
            <a:fillRect/>
          </a:stretch>
        </p:blipFill>
        <p:spPr>
          <a:xfrm>
            <a:off x="1240790" y="1097280"/>
            <a:ext cx="9918065" cy="466344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20200128_121738"/>
          <p:cNvPicPr>
            <a:picLocks noChangeAspect="1"/>
          </p:cNvPicPr>
          <p:nvPr/>
        </p:nvPicPr>
        <p:blipFill>
          <a:blip r:embed="rId1"/>
          <a:srcRect r="18743"/>
          <a:stretch>
            <a:fillRect/>
          </a:stretch>
        </p:blipFill>
        <p:spPr>
          <a:xfrm rot="10800000">
            <a:off x="281305" y="1339215"/>
            <a:ext cx="4924425" cy="2773045"/>
          </a:xfrm>
          <a:prstGeom prst="rect">
            <a:avLst/>
          </a:prstGeom>
        </p:spPr>
      </p:pic>
      <p:pic>
        <p:nvPicPr>
          <p:cNvPr id="7" name="Picture 6"/>
          <p:cNvPicPr>
            <a:picLocks noChangeAspect="1"/>
          </p:cNvPicPr>
          <p:nvPr/>
        </p:nvPicPr>
        <p:blipFill>
          <a:blip r:embed="rId2"/>
          <a:stretch>
            <a:fillRect/>
          </a:stretch>
        </p:blipFill>
        <p:spPr>
          <a:xfrm>
            <a:off x="5353050" y="6350"/>
            <a:ext cx="6823075" cy="68745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18436"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692075"/>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ysClr val="windowText" lastClr="000000"/>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18439" name="Straight Arrow Connector 2"/>
          <p:cNvCxnSpPr/>
          <p:nvPr/>
        </p:nvCxnSpPr>
        <p:spPr>
          <a:xfrm>
            <a:off x="6584950" y="2868613"/>
            <a:ext cx="712788" cy="0"/>
          </a:xfrm>
          <a:prstGeom prst="straightConnector1">
            <a:avLst/>
          </a:prstGeom>
          <a:ln w="19050" cap="flat" cmpd="sng">
            <a:solidFill>
              <a:srgbClr val="00B0F0"/>
            </a:solidFill>
            <a:prstDash val="solid"/>
            <a:headEnd type="none" w="med" len="med"/>
            <a:tailEnd type="arrow" w="med" len="med"/>
          </a:ln>
        </p:spPr>
      </p:cxnSp>
      <p:sp>
        <p:nvSpPr>
          <p:cNvPr id="9224" name="TextBox 3"/>
          <p:cNvSpPr txBox="1">
            <a:spLocks noChangeArrowheads="1"/>
          </p:cNvSpPr>
          <p:nvPr/>
        </p:nvSpPr>
        <p:spPr bwMode="auto">
          <a:xfrm>
            <a:off x="6534150" y="2500313"/>
            <a:ext cx="79692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I Beban</a:t>
            </a:r>
            <a:endPar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18441" name="Straight Arrow Connector 5"/>
          <p:cNvCxnSpPr/>
          <p:nvPr/>
        </p:nvCxnSpPr>
        <p:spPr>
          <a:xfrm>
            <a:off x="5110163" y="3394075"/>
            <a:ext cx="0" cy="361950"/>
          </a:xfrm>
          <a:prstGeom prst="straightConnector1">
            <a:avLst/>
          </a:prstGeom>
          <a:ln w="19050" cap="flat" cmpd="sng">
            <a:solidFill>
              <a:srgbClr val="00B0F0"/>
            </a:solidFill>
            <a:prstDash val="solid"/>
            <a:headEnd type="none" w="med" len="med"/>
            <a:tailEnd type="arrow" w="med" len="med"/>
          </a:ln>
        </p:spPr>
      </p:cxnSp>
      <p:sp>
        <p:nvSpPr>
          <p:cNvPr id="9226" name="TextBox 6"/>
          <p:cNvSpPr txBox="1">
            <a:spLocks noChangeArrowheads="1"/>
          </p:cNvSpPr>
          <p:nvPr/>
        </p:nvSpPr>
        <p:spPr bwMode="auto">
          <a:xfrm>
            <a:off x="4878388" y="3330575"/>
            <a:ext cx="233680" cy="3683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0" cap="none" spc="0" normalizeH="0" baseline="0" noProof="0" dirty="0" err="1">
                <a:ln>
                  <a:noFill/>
                </a:ln>
                <a:solidFill>
                  <a:srgbClr val="00B0F0"/>
                </a:solidFill>
                <a:effectLst/>
                <a:uLnTx/>
                <a:uFillTx/>
                <a:latin typeface="Arial" panose="020B0604020202020204" pitchFamily="34" charset="0"/>
                <a:ea typeface="+mn-ea"/>
                <a:cs typeface="Arial" panose="020B0604020202020204" pitchFamily="34" charset="0"/>
              </a:rPr>
              <a:t>i</a:t>
            </a:r>
            <a:endParaRPr kumimoji="0" lang="en-US" altLang="en-US" sz="18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60" name="Straight Connector 59"/>
          <p:cNvCxnSpPr/>
          <p:nvPr/>
        </p:nvCxnSpPr>
        <p:spPr bwMode="auto">
          <a:xfrm>
            <a:off x="5183188"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18445" name="Straight Connector 61"/>
          <p:cNvCxnSpPr/>
          <p:nvPr/>
        </p:nvCxnSpPr>
        <p:spPr>
          <a:xfrm>
            <a:off x="5427663" y="5257800"/>
            <a:ext cx="215900" cy="0"/>
          </a:xfrm>
          <a:prstGeom prst="line">
            <a:avLst/>
          </a:prstGeom>
          <a:ln w="28575" cap="flat" cmpd="sng">
            <a:solidFill>
              <a:schemeClr val="tx1"/>
            </a:solidFill>
            <a:prstDash val="solid"/>
            <a:headEnd type="none" w="med" len="med"/>
            <a:tailEnd type="none" w="med" len="med"/>
          </a:ln>
        </p:spPr>
      </p:cxnSp>
      <p:sp>
        <p:nvSpPr>
          <p:cNvPr id="63" name="TextBox 3"/>
          <p:cNvSpPr txBox="1">
            <a:spLocks noChangeArrowheads="1"/>
          </p:cNvSpPr>
          <p:nvPr/>
        </p:nvSpPr>
        <p:spPr bwMode="auto">
          <a:xfrm>
            <a:off x="4429125" y="2479675"/>
            <a:ext cx="79692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I Beban</a:t>
            </a:r>
            <a:endPar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18447" name="Straight Arrow Connector 2"/>
          <p:cNvCxnSpPr/>
          <p:nvPr/>
        </p:nvCxnSpPr>
        <p:spPr>
          <a:xfrm>
            <a:off x="4410075" y="2843213"/>
            <a:ext cx="712788" cy="1587"/>
          </a:xfrm>
          <a:prstGeom prst="straightConnector1">
            <a:avLst/>
          </a:prstGeom>
          <a:ln w="19050" cap="flat" cmpd="sng">
            <a:solidFill>
              <a:srgbClr val="00B0F0"/>
            </a:solidFill>
            <a:prstDash val="solid"/>
            <a:headEnd type="none" w="med" len="med"/>
            <a:tailEnd type="arrow" w="med" len="med"/>
          </a:ln>
        </p:spPr>
      </p:cxn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24" grpId="0"/>
      <p:bldP spid="9226" grpId="0"/>
      <p:bldP spid="63" grpId="0"/>
      <p:bldP spid="9218" grpId="1"/>
      <p:bldP spid="9219" grpId="1"/>
      <p:bldP spid="57" grpId="1"/>
      <p:bldP spid="58" grpId="1"/>
      <p:bldP spid="9224" grpId="1"/>
      <p:bldP spid="9226" grpId="1"/>
      <p:bldP spid="6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7485" y="795655"/>
            <a:ext cx="11864340" cy="5506085"/>
          </a:xfrm>
          <a:prstGeom prst="rect">
            <a:avLst/>
          </a:prstGeom>
        </p:spPr>
        <p:txBody>
          <a:bodyPr/>
          <a:p>
            <a:pPr indent="0">
              <a:buFont typeface="+mj-lt"/>
              <a:buNone/>
            </a:pPr>
            <a:endParaRPr lang="en-US" altLang="en-US" sz="2800" b="1" dirty="0" smtClean="0">
              <a:solidFill>
                <a:schemeClr val="tx1"/>
              </a:solidFill>
              <a:latin typeface="Myriad Pro" charset="0"/>
              <a:ea typeface="Myriad Pro" charset="0"/>
              <a:cs typeface="Myriad Pro" charset="0"/>
            </a:endParaRPr>
          </a:p>
        </p:txBody>
      </p:sp>
      <p:grpSp>
        <p:nvGrpSpPr>
          <p:cNvPr id="4" name="Group 3"/>
          <p:cNvGrpSpPr/>
          <p:nvPr/>
        </p:nvGrpSpPr>
        <p:grpSpPr>
          <a:xfrm>
            <a:off x="1967230" y="859790"/>
            <a:ext cx="8192117" cy="5148580"/>
            <a:chOff x="2954" y="710"/>
            <a:chExt cx="13267" cy="8474"/>
          </a:xfrm>
        </p:grpSpPr>
        <p:grpSp>
          <p:nvGrpSpPr>
            <p:cNvPr id="10242" name="Group 18"/>
            <p:cNvGrpSpPr/>
            <p:nvPr/>
          </p:nvGrpSpPr>
          <p:grpSpPr bwMode="auto">
            <a:xfrm>
              <a:off x="2954" y="832"/>
              <a:ext cx="13267" cy="8352"/>
              <a:chOff x="468313" y="1341438"/>
              <a:chExt cx="8424862" cy="5303837"/>
            </a:xfrm>
          </p:grpSpPr>
          <p:pic>
            <p:nvPicPr>
              <p:cNvPr id="1024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07050" y="2736850"/>
                <a:ext cx="328612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5" name="Group 17"/>
              <p:cNvGrpSpPr/>
              <p:nvPr/>
            </p:nvGrpSpPr>
            <p:grpSpPr bwMode="auto">
              <a:xfrm>
                <a:off x="468313" y="1341438"/>
                <a:ext cx="8064500" cy="5303837"/>
                <a:chOff x="468313" y="1341438"/>
                <a:chExt cx="8064500" cy="5303837"/>
              </a:xfrm>
            </p:grpSpPr>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08275"/>
                  <a:ext cx="4451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Freeform 10"/>
                <p:cNvSpPr/>
                <p:nvPr/>
              </p:nvSpPr>
              <p:spPr bwMode="auto">
                <a:xfrm>
                  <a:off x="4356100" y="2205038"/>
                  <a:ext cx="1403350" cy="1331912"/>
                </a:xfrm>
                <a:custGeom>
                  <a:avLst/>
                  <a:gdLst>
                    <a:gd name="T0" fmla="*/ 2147483646 w 884"/>
                    <a:gd name="T1" fmla="*/ 2147483646 h 839"/>
                    <a:gd name="T2" fmla="*/ 2147483646 w 884"/>
                    <a:gd name="T3" fmla="*/ 2147483646 h 839"/>
                    <a:gd name="T4" fmla="*/ 2147483646 w 884"/>
                    <a:gd name="T5" fmla="*/ 2147483646 h 839"/>
                    <a:gd name="T6" fmla="*/ 2147483646 w 884"/>
                    <a:gd name="T7" fmla="*/ 2147483646 h 839"/>
                    <a:gd name="T8" fmla="*/ 2147483646 w 884"/>
                    <a:gd name="T9" fmla="*/ 2147483646 h 839"/>
                    <a:gd name="T10" fmla="*/ 0 60000 65536"/>
                    <a:gd name="T11" fmla="*/ 0 60000 65536"/>
                    <a:gd name="T12" fmla="*/ 0 60000 65536"/>
                    <a:gd name="T13" fmla="*/ 0 60000 65536"/>
                    <a:gd name="T14" fmla="*/ 0 60000 65536"/>
                    <a:gd name="T15" fmla="*/ 0 w 884"/>
                    <a:gd name="T16" fmla="*/ 0 h 839"/>
                    <a:gd name="T17" fmla="*/ 884 w 884"/>
                    <a:gd name="T18" fmla="*/ 839 h 839"/>
                  </a:gdLst>
                  <a:ahLst/>
                  <a:cxnLst>
                    <a:cxn ang="T10">
                      <a:pos x="T0" y="T1"/>
                    </a:cxn>
                    <a:cxn ang="T11">
                      <a:pos x="T2" y="T3"/>
                    </a:cxn>
                    <a:cxn ang="T12">
                      <a:pos x="T4" y="T5"/>
                    </a:cxn>
                    <a:cxn ang="T13">
                      <a:pos x="T6" y="T7"/>
                    </a:cxn>
                    <a:cxn ang="T14">
                      <a:pos x="T8" y="T9"/>
                    </a:cxn>
                  </a:cxnLst>
                  <a:rect l="T15" t="T16" r="T17" b="T18"/>
                  <a:pathLst>
                    <a:path w="884" h="839">
                      <a:moveTo>
                        <a:pt x="68" y="560"/>
                      </a:moveTo>
                      <a:cubicBezTo>
                        <a:pt x="34" y="371"/>
                        <a:pt x="0" y="182"/>
                        <a:pt x="68" y="106"/>
                      </a:cubicBezTo>
                      <a:cubicBezTo>
                        <a:pt x="136" y="30"/>
                        <a:pt x="370" y="0"/>
                        <a:pt x="476" y="106"/>
                      </a:cubicBezTo>
                      <a:cubicBezTo>
                        <a:pt x="582" y="212"/>
                        <a:pt x="635" y="643"/>
                        <a:pt x="703" y="741"/>
                      </a:cubicBezTo>
                      <a:cubicBezTo>
                        <a:pt x="771" y="839"/>
                        <a:pt x="827" y="767"/>
                        <a:pt x="884" y="696"/>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48" name="Freeform 11"/>
                <p:cNvSpPr/>
                <p:nvPr/>
              </p:nvSpPr>
              <p:spPr bwMode="auto">
                <a:xfrm>
                  <a:off x="1331913" y="1989138"/>
                  <a:ext cx="3059112" cy="1344612"/>
                </a:xfrm>
                <a:custGeom>
                  <a:avLst/>
                  <a:gdLst>
                    <a:gd name="T0" fmla="*/ 2147483646 w 1927"/>
                    <a:gd name="T1" fmla="*/ 2147483646 h 847"/>
                    <a:gd name="T2" fmla="*/ 2147483646 w 1927"/>
                    <a:gd name="T3" fmla="*/ 2147483646 h 847"/>
                    <a:gd name="T4" fmla="*/ 2147483646 w 1927"/>
                    <a:gd name="T5" fmla="*/ 2147483646 h 847"/>
                    <a:gd name="T6" fmla="*/ 2147483646 w 1927"/>
                    <a:gd name="T7" fmla="*/ 2147483646 h 847"/>
                    <a:gd name="T8" fmla="*/ 0 60000 65536"/>
                    <a:gd name="T9" fmla="*/ 0 60000 65536"/>
                    <a:gd name="T10" fmla="*/ 0 60000 65536"/>
                    <a:gd name="T11" fmla="*/ 0 60000 65536"/>
                    <a:gd name="T12" fmla="*/ 0 w 1927"/>
                    <a:gd name="T13" fmla="*/ 0 h 847"/>
                    <a:gd name="T14" fmla="*/ 1927 w 1927"/>
                    <a:gd name="T15" fmla="*/ 847 h 847"/>
                  </a:gdLst>
                  <a:ahLst/>
                  <a:cxnLst>
                    <a:cxn ang="T8">
                      <a:pos x="T0" y="T1"/>
                    </a:cxn>
                    <a:cxn ang="T9">
                      <a:pos x="T2" y="T3"/>
                    </a:cxn>
                    <a:cxn ang="T10">
                      <a:pos x="T4" y="T5"/>
                    </a:cxn>
                    <a:cxn ang="T11">
                      <a:pos x="T6" y="T7"/>
                    </a:cxn>
                  </a:cxnLst>
                  <a:rect l="T12" t="T13" r="T14" b="T15"/>
                  <a:pathLst>
                    <a:path w="1927" h="847">
                      <a:moveTo>
                        <a:pt x="1806" y="711"/>
                      </a:moveTo>
                      <a:cubicBezTo>
                        <a:pt x="1866" y="431"/>
                        <a:pt x="1927" y="152"/>
                        <a:pt x="1670" y="76"/>
                      </a:cubicBezTo>
                      <a:cubicBezTo>
                        <a:pt x="1413" y="0"/>
                        <a:pt x="528" y="129"/>
                        <a:pt x="264" y="257"/>
                      </a:cubicBezTo>
                      <a:cubicBezTo>
                        <a:pt x="0" y="385"/>
                        <a:pt x="41" y="616"/>
                        <a:pt x="83" y="847"/>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49" name="Freeform 12"/>
                <p:cNvSpPr/>
                <p:nvPr/>
              </p:nvSpPr>
              <p:spPr bwMode="auto">
                <a:xfrm>
                  <a:off x="1403350" y="1628775"/>
                  <a:ext cx="4462463" cy="1666875"/>
                </a:xfrm>
                <a:custGeom>
                  <a:avLst/>
                  <a:gdLst>
                    <a:gd name="T0" fmla="*/ 2147483646 w 2811"/>
                    <a:gd name="T1" fmla="*/ 2147483646 h 1050"/>
                    <a:gd name="T2" fmla="*/ 2147483646 w 2811"/>
                    <a:gd name="T3" fmla="*/ 2147483646 h 1050"/>
                    <a:gd name="T4" fmla="*/ 2147483646 w 2811"/>
                    <a:gd name="T5" fmla="*/ 2147483646 h 1050"/>
                    <a:gd name="T6" fmla="*/ 2147483646 w 2811"/>
                    <a:gd name="T7" fmla="*/ 2147483646 h 1050"/>
                    <a:gd name="T8" fmla="*/ 2147483646 w 2811"/>
                    <a:gd name="T9" fmla="*/ 2147483646 h 1050"/>
                    <a:gd name="T10" fmla="*/ 0 60000 65536"/>
                    <a:gd name="T11" fmla="*/ 0 60000 65536"/>
                    <a:gd name="T12" fmla="*/ 0 60000 65536"/>
                    <a:gd name="T13" fmla="*/ 0 60000 65536"/>
                    <a:gd name="T14" fmla="*/ 0 60000 65536"/>
                    <a:gd name="T15" fmla="*/ 0 w 2811"/>
                    <a:gd name="T16" fmla="*/ 0 h 1050"/>
                    <a:gd name="T17" fmla="*/ 2811 w 2811"/>
                    <a:gd name="T18" fmla="*/ 1050 h 1050"/>
                  </a:gdLst>
                  <a:ahLst/>
                  <a:cxnLst>
                    <a:cxn ang="T10">
                      <a:pos x="T0" y="T1"/>
                    </a:cxn>
                    <a:cxn ang="T11">
                      <a:pos x="T2" y="T3"/>
                    </a:cxn>
                    <a:cxn ang="T12">
                      <a:pos x="T4" y="T5"/>
                    </a:cxn>
                    <a:cxn ang="T13">
                      <a:pos x="T6" y="T7"/>
                    </a:cxn>
                    <a:cxn ang="T14">
                      <a:pos x="T8" y="T9"/>
                    </a:cxn>
                  </a:cxnLst>
                  <a:rect l="T15" t="T16" r="T17" b="T18"/>
                  <a:pathLst>
                    <a:path w="2811" h="1050">
                      <a:moveTo>
                        <a:pt x="317" y="1050"/>
                      </a:moveTo>
                      <a:cubicBezTo>
                        <a:pt x="158" y="698"/>
                        <a:pt x="0" y="347"/>
                        <a:pt x="317" y="188"/>
                      </a:cubicBezTo>
                      <a:cubicBezTo>
                        <a:pt x="634" y="29"/>
                        <a:pt x="1837" y="0"/>
                        <a:pt x="2222" y="98"/>
                      </a:cubicBezTo>
                      <a:cubicBezTo>
                        <a:pt x="2607" y="196"/>
                        <a:pt x="2532" y="642"/>
                        <a:pt x="2630" y="778"/>
                      </a:cubicBezTo>
                      <a:cubicBezTo>
                        <a:pt x="2728" y="914"/>
                        <a:pt x="2769" y="914"/>
                        <a:pt x="2811" y="914"/>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0" name="Freeform 13"/>
                <p:cNvSpPr/>
                <p:nvPr/>
              </p:nvSpPr>
              <p:spPr bwMode="auto">
                <a:xfrm>
                  <a:off x="4211638" y="1341438"/>
                  <a:ext cx="4321175" cy="2520950"/>
                </a:xfrm>
                <a:custGeom>
                  <a:avLst/>
                  <a:gdLst>
                    <a:gd name="T0" fmla="*/ 0 w 2722"/>
                    <a:gd name="T1" fmla="*/ 2147483646 h 1588"/>
                    <a:gd name="T2" fmla="*/ 2147483646 w 2722"/>
                    <a:gd name="T3" fmla="*/ 2147483646 h 1588"/>
                    <a:gd name="T4" fmla="*/ 2147483646 w 2722"/>
                    <a:gd name="T5" fmla="*/ 2147483646 h 1588"/>
                    <a:gd name="T6" fmla="*/ 0 60000 65536"/>
                    <a:gd name="T7" fmla="*/ 0 60000 65536"/>
                    <a:gd name="T8" fmla="*/ 0 60000 65536"/>
                    <a:gd name="T9" fmla="*/ 0 w 2722"/>
                    <a:gd name="T10" fmla="*/ 0 h 1588"/>
                    <a:gd name="T11" fmla="*/ 2722 w 2722"/>
                    <a:gd name="T12" fmla="*/ 1588 h 1588"/>
                  </a:gdLst>
                  <a:ahLst/>
                  <a:cxnLst>
                    <a:cxn ang="T6">
                      <a:pos x="T0" y="T1"/>
                    </a:cxn>
                    <a:cxn ang="T7">
                      <a:pos x="T2" y="T3"/>
                    </a:cxn>
                    <a:cxn ang="T8">
                      <a:pos x="T4" y="T5"/>
                    </a:cxn>
                  </a:cxnLst>
                  <a:rect l="T9" t="T10" r="T11" b="T12"/>
                  <a:pathLst>
                    <a:path w="2722" h="1588">
                      <a:moveTo>
                        <a:pt x="0" y="1588"/>
                      </a:moveTo>
                      <a:cubicBezTo>
                        <a:pt x="771" y="885"/>
                        <a:pt x="1542" y="182"/>
                        <a:pt x="1996" y="91"/>
                      </a:cubicBezTo>
                      <a:cubicBezTo>
                        <a:pt x="2450" y="0"/>
                        <a:pt x="2586" y="522"/>
                        <a:pt x="2722" y="1044"/>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1" name="Freeform 14"/>
                <p:cNvSpPr/>
                <p:nvPr/>
              </p:nvSpPr>
              <p:spPr bwMode="auto">
                <a:xfrm>
                  <a:off x="4427538" y="3284538"/>
                  <a:ext cx="4105275" cy="649287"/>
                </a:xfrm>
                <a:custGeom>
                  <a:avLst/>
                  <a:gdLst>
                    <a:gd name="T0" fmla="*/ 0 w 2586"/>
                    <a:gd name="T1" fmla="*/ 2147483646 h 409"/>
                    <a:gd name="T2" fmla="*/ 2147483646 w 2586"/>
                    <a:gd name="T3" fmla="*/ 0 h 409"/>
                    <a:gd name="T4" fmla="*/ 0 60000 65536"/>
                    <a:gd name="T5" fmla="*/ 0 60000 65536"/>
                    <a:gd name="T6" fmla="*/ 0 w 2586"/>
                    <a:gd name="T7" fmla="*/ 0 h 409"/>
                    <a:gd name="T8" fmla="*/ 2586 w 2586"/>
                    <a:gd name="T9" fmla="*/ 409 h 409"/>
                  </a:gdLst>
                  <a:ahLst/>
                  <a:cxnLst>
                    <a:cxn ang="T4">
                      <a:pos x="T0" y="T1"/>
                    </a:cxn>
                    <a:cxn ang="T5">
                      <a:pos x="T2" y="T3"/>
                    </a:cxn>
                  </a:cxnLst>
                  <a:rect l="T6" t="T7" r="T8" b="T9"/>
                  <a:pathLst>
                    <a:path w="2586" h="409">
                      <a:moveTo>
                        <a:pt x="0" y="409"/>
                      </a:moveTo>
                      <a:cubicBezTo>
                        <a:pt x="0" y="409"/>
                        <a:pt x="1293" y="204"/>
                        <a:pt x="2586" y="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2" name="Rectangle 15"/>
                <p:cNvSpPr>
                  <a:spLocks noChangeArrowheads="1"/>
                </p:cNvSpPr>
                <p:nvPr/>
              </p:nvSpPr>
              <p:spPr bwMode="auto">
                <a:xfrm>
                  <a:off x="539750" y="6021388"/>
                  <a:ext cx="71438" cy="71437"/>
                </a:xfrm>
                <a:prstGeom prst="rect">
                  <a:avLst/>
                </a:prstGeom>
                <a:solidFill>
                  <a:schemeClr val="accent1"/>
                </a:solid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endParaRPr lang="id-ID" altLang="en-US" sz="1800" kern="0"/>
                </a:p>
              </p:txBody>
            </p:sp>
            <p:sp>
              <p:nvSpPr>
                <p:cNvPr id="10253" name="Rectangle 16"/>
                <p:cNvSpPr>
                  <a:spLocks noChangeArrowheads="1"/>
                </p:cNvSpPr>
                <p:nvPr/>
              </p:nvSpPr>
              <p:spPr bwMode="auto">
                <a:xfrm>
                  <a:off x="1042988" y="5661025"/>
                  <a:ext cx="287337" cy="144463"/>
                </a:xfrm>
                <a:prstGeom prst="rect">
                  <a:avLst/>
                </a:prstGeom>
                <a:solidFill>
                  <a:schemeClr val="tx1"/>
                </a:solid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endParaRPr lang="id-ID" altLang="en-US" sz="1800" kern="0"/>
                </a:p>
              </p:txBody>
            </p:sp>
            <p:sp>
              <p:nvSpPr>
                <p:cNvPr id="10254" name="Freeform 18"/>
                <p:cNvSpPr/>
                <p:nvPr/>
              </p:nvSpPr>
              <p:spPr bwMode="auto">
                <a:xfrm>
                  <a:off x="900113" y="5734050"/>
                  <a:ext cx="2100262" cy="827088"/>
                </a:xfrm>
                <a:custGeom>
                  <a:avLst/>
                  <a:gdLst>
                    <a:gd name="T0" fmla="*/ 2147483646 w 1323"/>
                    <a:gd name="T1" fmla="*/ 0 h 521"/>
                    <a:gd name="T2" fmla="*/ 2147483646 w 1323"/>
                    <a:gd name="T3" fmla="*/ 2147483646 h 521"/>
                    <a:gd name="T4" fmla="*/ 2147483646 w 1323"/>
                    <a:gd name="T5" fmla="*/ 2147483646 h 521"/>
                    <a:gd name="T6" fmla="*/ 0 60000 65536"/>
                    <a:gd name="T7" fmla="*/ 0 60000 65536"/>
                    <a:gd name="T8" fmla="*/ 0 60000 65536"/>
                    <a:gd name="T9" fmla="*/ 0 w 1323"/>
                    <a:gd name="T10" fmla="*/ 0 h 521"/>
                    <a:gd name="T11" fmla="*/ 1323 w 1323"/>
                    <a:gd name="T12" fmla="*/ 521 h 521"/>
                  </a:gdLst>
                  <a:ahLst/>
                  <a:cxnLst>
                    <a:cxn ang="T6">
                      <a:pos x="T0" y="T1"/>
                    </a:cxn>
                    <a:cxn ang="T7">
                      <a:pos x="T2" y="T3"/>
                    </a:cxn>
                    <a:cxn ang="T8">
                      <a:pos x="T4" y="T5"/>
                    </a:cxn>
                  </a:cxnLst>
                  <a:rect l="T9" t="T10" r="T11" b="T12"/>
                  <a:pathLst>
                    <a:path w="1323" h="521">
                      <a:moveTo>
                        <a:pt x="189" y="0"/>
                      </a:moveTo>
                      <a:cubicBezTo>
                        <a:pt x="94" y="192"/>
                        <a:pt x="0" y="385"/>
                        <a:pt x="189" y="453"/>
                      </a:cubicBezTo>
                      <a:cubicBezTo>
                        <a:pt x="378" y="521"/>
                        <a:pt x="1127" y="416"/>
                        <a:pt x="1323" y="408"/>
                      </a:cubicBezTo>
                    </a:path>
                  </a:pathLst>
                </a:cu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5" name="AutoShape 19"/>
                <p:cNvSpPr>
                  <a:spLocks noChangeArrowheads="1"/>
                </p:cNvSpPr>
                <p:nvPr/>
              </p:nvSpPr>
              <p:spPr bwMode="auto">
                <a:xfrm rot="-5400000">
                  <a:off x="2844007" y="6330156"/>
                  <a:ext cx="215900" cy="71437"/>
                </a:xfrm>
                <a:custGeom>
                  <a:avLst/>
                  <a:gdLst>
                    <a:gd name="T0" fmla="*/ 2147483646 w 21600"/>
                    <a:gd name="T1" fmla="*/ 46742787 h 21600"/>
                    <a:gd name="T2" fmla="*/ 2147483646 w 21600"/>
                    <a:gd name="T3" fmla="*/ 93484380 h 21600"/>
                    <a:gd name="T4" fmla="*/ 2147483646 w 21600"/>
                    <a:gd name="T5" fmla="*/ 46742787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tx1"/>
                </a:solidFill>
                <a:ln w="9525">
                  <a:solidFill>
                    <a:schemeClr val="tx1"/>
                  </a:solidFill>
                  <a:miter lim="800000"/>
                </a:ln>
              </p:spPr>
              <p:txBody>
                <a:bodyPr vert="eaVert" wrap="none" anchor="ctr"/>
                <a:lstStyle/>
                <a:p>
                  <a:pPr defTabSz="914400"/>
                  <a:endParaRPr lang="en-US" kern="0">
                    <a:solidFill>
                      <a:sysClr val="windowText" lastClr="000000"/>
                    </a:solidFill>
                  </a:endParaRPr>
                </a:p>
              </p:txBody>
            </p:sp>
            <p:sp>
              <p:nvSpPr>
                <p:cNvPr id="10256" name="Line 22"/>
                <p:cNvSpPr>
                  <a:spLocks noChangeShapeType="1"/>
                </p:cNvSpPr>
                <p:nvPr/>
              </p:nvSpPr>
              <p:spPr bwMode="auto">
                <a:xfrm>
                  <a:off x="2916238" y="6369050"/>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defTabSz="914400"/>
                  <a:endParaRPr lang="en-US" kern="0">
                    <a:solidFill>
                      <a:sysClr val="windowText" lastClr="000000"/>
                    </a:solidFill>
                  </a:endParaRPr>
                </a:p>
              </p:txBody>
            </p:sp>
            <p:sp>
              <p:nvSpPr>
                <p:cNvPr id="10257" name="Line 23"/>
                <p:cNvSpPr>
                  <a:spLocks noChangeShapeType="1"/>
                </p:cNvSpPr>
                <p:nvPr/>
              </p:nvSpPr>
              <p:spPr bwMode="auto">
                <a:xfrm>
                  <a:off x="2903538" y="6321425"/>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defTabSz="914400"/>
                  <a:endParaRPr lang="en-US" kern="0">
                    <a:solidFill>
                      <a:sysClr val="windowText" lastClr="000000"/>
                    </a:solidFill>
                  </a:endParaRPr>
                </a:p>
              </p:txBody>
            </p:sp>
            <p:sp>
              <p:nvSpPr>
                <p:cNvPr id="10258" name="Freeform 25"/>
                <p:cNvSpPr/>
                <p:nvPr/>
              </p:nvSpPr>
              <p:spPr bwMode="auto">
                <a:xfrm>
                  <a:off x="1476375" y="3357563"/>
                  <a:ext cx="5543550" cy="3287712"/>
                </a:xfrm>
                <a:custGeom>
                  <a:avLst/>
                  <a:gdLst>
                    <a:gd name="T0" fmla="*/ 0 w 3492"/>
                    <a:gd name="T1" fmla="*/ 2147483646 h 2071"/>
                    <a:gd name="T2" fmla="*/ 2147483646 w 3492"/>
                    <a:gd name="T3" fmla="*/ 2147483646 h 2071"/>
                    <a:gd name="T4" fmla="*/ 2147483646 w 3492"/>
                    <a:gd name="T5" fmla="*/ 0 h 2071"/>
                    <a:gd name="T6" fmla="*/ 0 60000 65536"/>
                    <a:gd name="T7" fmla="*/ 0 60000 65536"/>
                    <a:gd name="T8" fmla="*/ 0 60000 65536"/>
                    <a:gd name="T9" fmla="*/ 0 w 3492"/>
                    <a:gd name="T10" fmla="*/ 0 h 2071"/>
                    <a:gd name="T11" fmla="*/ 3492 w 3492"/>
                    <a:gd name="T12" fmla="*/ 2071 h 2071"/>
                  </a:gdLst>
                  <a:ahLst/>
                  <a:cxnLst>
                    <a:cxn ang="T6">
                      <a:pos x="T0" y="T1"/>
                    </a:cxn>
                    <a:cxn ang="T7">
                      <a:pos x="T2" y="T3"/>
                    </a:cxn>
                    <a:cxn ang="T8">
                      <a:pos x="T4" y="T5"/>
                    </a:cxn>
                  </a:cxnLst>
                  <a:rect l="T9" t="T10" r="T11" b="T12"/>
                  <a:pathLst>
                    <a:path w="3492" h="2071">
                      <a:moveTo>
                        <a:pt x="0" y="998"/>
                      </a:moveTo>
                      <a:cubicBezTo>
                        <a:pt x="616" y="1534"/>
                        <a:pt x="1232" y="2071"/>
                        <a:pt x="1814" y="1905"/>
                      </a:cubicBezTo>
                      <a:cubicBezTo>
                        <a:pt x="2396" y="1739"/>
                        <a:pt x="2944" y="869"/>
                        <a:pt x="3492" y="0"/>
                      </a:cubicBezTo>
                    </a:path>
                  </a:pathLst>
                </a:custGeom>
                <a:noFill/>
                <a:ln w="57150">
                  <a:solidFill>
                    <a:srgbClr val="000099"/>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sp>
              <p:nvSpPr>
                <p:cNvPr id="10259" name="Freeform 26"/>
                <p:cNvSpPr/>
                <p:nvPr/>
              </p:nvSpPr>
              <p:spPr bwMode="auto">
                <a:xfrm>
                  <a:off x="1763713" y="3068638"/>
                  <a:ext cx="5256212" cy="3444875"/>
                </a:xfrm>
                <a:custGeom>
                  <a:avLst/>
                  <a:gdLst>
                    <a:gd name="T0" fmla="*/ 0 w 3311"/>
                    <a:gd name="T1" fmla="*/ 2147483646 h 2170"/>
                    <a:gd name="T2" fmla="*/ 2147483646 w 3311"/>
                    <a:gd name="T3" fmla="*/ 2147483646 h 2170"/>
                    <a:gd name="T4" fmla="*/ 2147483646 w 3311"/>
                    <a:gd name="T5" fmla="*/ 2147483646 h 2170"/>
                    <a:gd name="T6" fmla="*/ 2147483646 w 3311"/>
                    <a:gd name="T7" fmla="*/ 0 h 2170"/>
                    <a:gd name="T8" fmla="*/ 0 60000 65536"/>
                    <a:gd name="T9" fmla="*/ 0 60000 65536"/>
                    <a:gd name="T10" fmla="*/ 0 60000 65536"/>
                    <a:gd name="T11" fmla="*/ 0 60000 65536"/>
                    <a:gd name="T12" fmla="*/ 0 w 3311"/>
                    <a:gd name="T13" fmla="*/ 0 h 2170"/>
                    <a:gd name="T14" fmla="*/ 3311 w 3311"/>
                    <a:gd name="T15" fmla="*/ 2170 h 2170"/>
                  </a:gdLst>
                  <a:ahLst/>
                  <a:cxnLst>
                    <a:cxn ang="T8">
                      <a:pos x="T0" y="T1"/>
                    </a:cxn>
                    <a:cxn ang="T9">
                      <a:pos x="T2" y="T3"/>
                    </a:cxn>
                    <a:cxn ang="T10">
                      <a:pos x="T4" y="T5"/>
                    </a:cxn>
                    <a:cxn ang="T11">
                      <a:pos x="T6" y="T7"/>
                    </a:cxn>
                  </a:cxnLst>
                  <a:rect l="T12" t="T13" r="T14" b="T15"/>
                  <a:pathLst>
                    <a:path w="3311" h="2170">
                      <a:moveTo>
                        <a:pt x="0" y="1180"/>
                      </a:moveTo>
                      <a:cubicBezTo>
                        <a:pt x="419" y="1463"/>
                        <a:pt x="839" y="1747"/>
                        <a:pt x="1089" y="1860"/>
                      </a:cubicBezTo>
                      <a:cubicBezTo>
                        <a:pt x="1339" y="1973"/>
                        <a:pt x="1127" y="2170"/>
                        <a:pt x="1497" y="1860"/>
                      </a:cubicBezTo>
                      <a:cubicBezTo>
                        <a:pt x="1867" y="1550"/>
                        <a:pt x="3009" y="310"/>
                        <a:pt x="3311" y="0"/>
                      </a:cubicBezTo>
                    </a:path>
                  </a:pathLst>
                </a:custGeom>
                <a:noFill/>
                <a:ln w="57150">
                  <a:solidFill>
                    <a:srgbClr val="000099"/>
                  </a:solidFill>
                  <a:round/>
                </a:ln>
                <a:extLst>
                  <a:ext uri="{909E8E84-426E-40DD-AFC4-6F175D3DCCD1}">
                    <a14:hiddenFill xmlns:a14="http://schemas.microsoft.com/office/drawing/2010/main">
                      <a:solidFill>
                        <a:srgbClr val="FFFFFF"/>
                      </a:solidFill>
                    </a14:hiddenFill>
                  </a:ext>
                </a:extLst>
              </p:spPr>
              <p:txBody>
                <a:bodyPr/>
                <a:lstStyle/>
                <a:p>
                  <a:pPr defTabSz="914400"/>
                  <a:endParaRPr lang="en-US" kern="0">
                    <a:solidFill>
                      <a:sysClr val="windowText" lastClr="000000"/>
                    </a:solidFill>
                  </a:endParaRPr>
                </a:p>
              </p:txBody>
            </p:sp>
          </p:grpSp>
        </p:grpSp>
        <p:sp>
          <p:nvSpPr>
            <p:cNvPr id="10243" name="Text Box 27"/>
            <p:cNvSpPr txBox="1">
              <a:spLocks noChangeArrowheads="1"/>
            </p:cNvSpPr>
            <p:nvPr/>
          </p:nvSpPr>
          <p:spPr bwMode="auto">
            <a:xfrm>
              <a:off x="4043" y="710"/>
              <a:ext cx="11090"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Verdana" panose="020B0604030504040204" pitchFamily="34" charset="0"/>
                  <a:cs typeface="Arial" panose="020B0604020202020204" pitchFamily="34" charset="0"/>
                </a:defRPr>
              </a:lvl1pPr>
              <a:lvl2pPr marL="742950" indent="-285750">
                <a:spcBef>
                  <a:spcPct val="20000"/>
                </a:spcBef>
                <a:buChar char="–"/>
                <a:defRPr sz="28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Verdan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Verdana" panose="020B0604030504040204" pitchFamily="34" charset="0"/>
                  <a:cs typeface="Arial" panose="020B0604020202020204" pitchFamily="34" charset="0"/>
                </a:defRPr>
              </a:lvl9pPr>
            </a:lstStyle>
            <a:p>
              <a:pPr defTabSz="914400">
                <a:spcBef>
                  <a:spcPct val="0"/>
                </a:spcBef>
                <a:buClrTx/>
                <a:buNone/>
              </a:pPr>
              <a:r>
                <a:rPr lang="id-ID" altLang="en-US" sz="2400" kern="0">
                  <a:latin typeface="Arial" panose="020B0604020202020204" pitchFamily="34" charset="0"/>
                </a:rPr>
                <a:t>PENGAWATAN PENGUJIAN RELAI ARUS LEBIH</a:t>
              </a:r>
              <a:endParaRPr lang="en-GB" altLang="en-US" sz="2400" kern="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IMULAI_OCR"/>
          <p:cNvPicPr>
            <a:picLocks noChangeAspect="1"/>
          </p:cNvPicPr>
          <p:nvPr/>
        </p:nvPicPr>
        <p:blipFill>
          <a:blip r:embed="rId1"/>
          <a:stretch>
            <a:fillRect/>
          </a:stretch>
        </p:blipFill>
        <p:spPr>
          <a:xfrm>
            <a:off x="-64770" y="-64135"/>
            <a:ext cx="12282805" cy="6920865"/>
          </a:xfrm>
          <a:prstGeom prst="rect">
            <a:avLst/>
          </a:prstGeom>
        </p:spPr>
      </p:pic>
      <p:sp>
        <p:nvSpPr>
          <p:cNvPr id="6" name="Text Box 5"/>
          <p:cNvSpPr txBox="1"/>
          <p:nvPr/>
        </p:nvSpPr>
        <p:spPr>
          <a:xfrm>
            <a:off x="66040" y="129540"/>
            <a:ext cx="6273165" cy="661035"/>
          </a:xfrm>
          <a:prstGeom prst="rect">
            <a:avLst/>
          </a:prstGeom>
        </p:spPr>
        <p:txBody>
          <a:bodyPr/>
          <a:p>
            <a:pPr algn="ctr"/>
            <a:r>
              <a:rPr lang="" altLang="en-US" sz="3000" b="1" dirty="0" smtClean="0">
                <a:solidFill>
                  <a:srgbClr val="C00000"/>
                </a:solidFill>
                <a:latin typeface="Myriad Pro" charset="0"/>
                <a:ea typeface="Myriad Pro" charset="0"/>
                <a:cs typeface="Myriad Pro" charset="0"/>
              </a:rPr>
              <a:t>Simulasi Relay Proteksi</a:t>
            </a:r>
            <a:endParaRPr lang="" altLang="en-US" sz="3000" b="1" dirty="0" smtClean="0">
              <a:solidFill>
                <a:srgbClr val="C00000"/>
              </a:solidFill>
              <a:latin typeface="Myriad Pro" charset="0"/>
              <a:ea typeface="Myriad Pro" charset="0"/>
              <a:cs typeface="Myriad Pro" charset="0"/>
            </a:endParaRPr>
          </a:p>
        </p:txBody>
      </p:sp>
      <p:pic>
        <p:nvPicPr>
          <p:cNvPr id="7" name="Picture 6"/>
          <p:cNvPicPr>
            <a:picLocks noChangeAspect="1"/>
          </p:cNvPicPr>
          <p:nvPr/>
        </p:nvPicPr>
        <p:blipFill>
          <a:blip r:embed="rId2"/>
          <a:stretch>
            <a:fillRect/>
          </a:stretch>
        </p:blipFill>
        <p:spPr>
          <a:xfrm>
            <a:off x="2798445" y="1162685"/>
            <a:ext cx="7200900" cy="507682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Box 5"/>
          <p:cNvSpPr txBox="1"/>
          <p:nvPr/>
        </p:nvSpPr>
        <p:spPr>
          <a:xfrm>
            <a:off x="66040" y="129540"/>
            <a:ext cx="6273165" cy="661035"/>
          </a:xfrm>
          <a:prstGeom prst="rect">
            <a:avLst/>
          </a:prstGeom>
        </p:spPr>
        <p:txBody>
          <a:bodyPr/>
          <a:p>
            <a:pPr algn="ctr"/>
            <a:r>
              <a:rPr lang="" altLang="en-US" sz="3000" b="1" dirty="0" smtClean="0">
                <a:solidFill>
                  <a:srgbClr val="C00000"/>
                </a:solidFill>
                <a:latin typeface="Myriad Pro" charset="0"/>
                <a:ea typeface="Myriad Pro" charset="0"/>
                <a:cs typeface="Myriad Pro" charset="0"/>
              </a:rPr>
              <a:t>Hasil Pengujian 50P</a:t>
            </a:r>
            <a:endParaRPr lang="" altLang="en-US" sz="3000" b="1" dirty="0" smtClean="0">
              <a:solidFill>
                <a:srgbClr val="C00000"/>
              </a:solidFill>
              <a:latin typeface="Myriad Pro" charset="0"/>
              <a:ea typeface="Myriad Pro" charset="0"/>
              <a:cs typeface="Myriad Pro" charset="0"/>
            </a:endParaRPr>
          </a:p>
        </p:txBody>
      </p:sp>
      <p:pic>
        <p:nvPicPr>
          <p:cNvPr id="7" name="Picture 6"/>
          <p:cNvPicPr>
            <a:picLocks noChangeAspect="1"/>
          </p:cNvPicPr>
          <p:nvPr/>
        </p:nvPicPr>
        <p:blipFill>
          <a:blip r:embed="rId1"/>
          <a:stretch>
            <a:fillRect/>
          </a:stretch>
        </p:blipFill>
        <p:spPr>
          <a:xfrm>
            <a:off x="1722120" y="890905"/>
            <a:ext cx="7200900" cy="507682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TERIMAKASIH</a:t>
            </a:r>
            <a:endParaRPr lang="id-ID"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Pola teleproteksi</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sp>
        <p:nvSpPr>
          <p:cNvPr id="8" name="Text Box 7"/>
          <p:cNvSpPr txBox="1"/>
          <p:nvPr/>
        </p:nvSpPr>
        <p:spPr>
          <a:xfrm>
            <a:off x="66040" y="800735"/>
            <a:ext cx="11076940" cy="1712595"/>
          </a:xfrm>
          <a:prstGeom prst="rect">
            <a:avLst/>
          </a:prstGeom>
        </p:spPr>
        <p:txBody>
          <a:bodyPr/>
          <a:p>
            <a:pPr lvl="1" indent="0">
              <a:buFont typeface="+mj-lt"/>
              <a:buNone/>
            </a:pPr>
            <a:r>
              <a:rPr lang="en-US" altLang="en-US" sz="3300" dirty="0" smtClean="0">
                <a:latin typeface="Myriad Pro" charset="0"/>
                <a:ea typeface="Myriad Pro" charset="0"/>
                <a:cs typeface="Myriad Pro" charset="0"/>
                <a:sym typeface="+mn-ea"/>
              </a:rPr>
              <a:t>C) Blocking Scheme</a:t>
            </a:r>
            <a:endParaRPr lang="en-US" altLang="en-US" sz="3300" dirty="0" smtClean="0">
              <a:solidFill>
                <a:schemeClr val="tx1"/>
              </a:solidFill>
              <a:latin typeface="Myriad Pro" charset="0"/>
              <a:ea typeface="Myriad Pro" charset="0"/>
              <a:cs typeface="Myriad Pro" charset="0"/>
            </a:endParaRPr>
          </a:p>
          <a:p>
            <a:pPr marL="971550" lvl="1" indent="-514350">
              <a:buFont typeface="+mj-lt"/>
              <a:buAutoNum type="alphaLcParenR"/>
            </a:pPr>
            <a:endParaRPr lang="en-US" altLang="en-US" sz="3300" dirty="0" smtClean="0">
              <a:solidFill>
                <a:schemeClr val="tx1"/>
              </a:solidFill>
              <a:latin typeface="Myriad Pro" charset="0"/>
              <a:ea typeface="Myriad Pro" charset="0"/>
              <a:cs typeface="Myriad Pro" charset="0"/>
            </a:endParaRPr>
          </a:p>
        </p:txBody>
      </p:sp>
      <p:pic>
        <p:nvPicPr>
          <p:cNvPr id="3" name="Picture 2"/>
          <p:cNvPicPr>
            <a:picLocks noChangeAspect="1"/>
          </p:cNvPicPr>
          <p:nvPr/>
        </p:nvPicPr>
        <p:blipFill>
          <a:blip r:embed="rId1"/>
          <a:stretch>
            <a:fillRect/>
          </a:stretch>
        </p:blipFill>
        <p:spPr>
          <a:xfrm>
            <a:off x="1517650" y="1353185"/>
            <a:ext cx="8743950" cy="470535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 altLang="en-US" sz="2800" b="1" dirty="0" smtClean="0">
                <a:solidFill>
                  <a:schemeClr val="bg1"/>
                </a:solidFill>
                <a:latin typeface="Myriad Pro" charset="0"/>
                <a:ea typeface="Myriad Pro" charset="0"/>
                <a:cs typeface="Myriad Pro" charset="0"/>
              </a:rPr>
              <a:t>Tripping Coil</a:t>
            </a:r>
            <a:endParaRPr lang=""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842010" y="1353185"/>
            <a:ext cx="914400" cy="914400"/>
          </a:xfrm>
          <a:prstGeom prst="rect">
            <a:avLst/>
          </a:prstGeom>
        </p:spPr>
        <p:txBody>
          <a:bodyPr wrap="none"/>
          <a:p>
            <a:endParaRPr lang="en-US" sz="4000" b="1" dirty="0" smtClean="0">
              <a:solidFill>
                <a:schemeClr val="bg1"/>
              </a:solidFill>
              <a:latin typeface="Myriad Pro" charset="0"/>
              <a:ea typeface="Myriad Pro" charset="0"/>
              <a:cs typeface="Myriad Pro" charset="0"/>
            </a:endParaRPr>
          </a:p>
        </p:txBody>
      </p:sp>
      <p:pic>
        <p:nvPicPr>
          <p:cNvPr id="4" name="Picture 3"/>
          <p:cNvPicPr>
            <a:picLocks noChangeAspect="1"/>
          </p:cNvPicPr>
          <p:nvPr/>
        </p:nvPicPr>
        <p:blipFill>
          <a:blip r:embed="rId1"/>
          <a:stretch>
            <a:fillRect/>
          </a:stretch>
        </p:blipFill>
        <p:spPr>
          <a:xfrm>
            <a:off x="2542540" y="818515"/>
            <a:ext cx="6190615" cy="52209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Istilah istilah dalam sistem proteksi 1</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8120" y="855980"/>
            <a:ext cx="11864340" cy="5506085"/>
          </a:xfrm>
          <a:prstGeom prst="rect">
            <a:avLst/>
          </a:prstGeom>
        </p:spPr>
        <p:txBody>
          <a:bodyPr/>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main protection =&gt; proteksi tanpa waktu tunda</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backup protection =&gt; proteksi dengan waktu tunda</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fault clearning time =&gt; adalah waktu sejak gangguan muncul sampai dengan gangguan dibebaskan dari sistem</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relay operating time =&gt; waktu sejak gangguan muncul sampai dengan kontaktor keluaran relai terhubung</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autoreclose  =&gt; penutupan PMT kembali secara automatis setelah PMT terbuka (trip) jika mendeteksi gangguan temporer (sebagian besar sering terjadi) yang bekerja pada proteksi utama penghantar</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delay time =&gt; waktu sejak relai merasakan gangguan sampai dengan kontak output relay bekerja</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deadtime = &gt; </a:t>
            </a:r>
            <a:r>
              <a:rPr lang="en-US" altLang="en-US" sz="2400" dirty="0" smtClean="0">
                <a:solidFill>
                  <a:schemeClr val="accent1"/>
                </a:solidFill>
                <a:latin typeface="Myriad Pro" charset="0"/>
                <a:ea typeface="Myriad Pro" charset="0"/>
                <a:cs typeface="Myriad Pro" charset="0"/>
                <a:sym typeface="+mn-ea"/>
              </a:rPr>
              <a:t>interval waktu antara saat AR diinisialisasi oleh relai sampai autoreclose memberi perintah menutup PMT</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endParaRPr lang="en-US" altLang="en-US" sz="2400" dirty="0" smtClean="0">
              <a:solidFill>
                <a:schemeClr val="tx1"/>
              </a:solidFill>
              <a:latin typeface="Myriad Pro" charset="0"/>
              <a:ea typeface="Myriad Pro" charset="0"/>
              <a:cs typeface="Myriad Pro"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65936" y="694511"/>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9592" y="161800"/>
            <a:ext cx="11922343" cy="521970"/>
          </a:xfrm>
          <a:prstGeom prst="rect">
            <a:avLst/>
          </a:prstGeom>
          <a:solidFill>
            <a:srgbClr val="51D0E9"/>
          </a:solidFill>
        </p:spPr>
        <p:txBody>
          <a:bodyPr wrap="square" rtlCol="0">
            <a:spAutoFit/>
          </a:bodyPr>
          <a:lstStyle/>
          <a:p>
            <a:pPr indent="0">
              <a:buFont typeface="+mj-lt"/>
              <a:buNone/>
            </a:pPr>
            <a:r>
              <a:rPr lang="en-US" altLang="en-US" sz="2800" b="1" dirty="0" smtClean="0">
                <a:solidFill>
                  <a:schemeClr val="bg1"/>
                </a:solidFill>
                <a:latin typeface="Myriad Pro" charset="0"/>
                <a:ea typeface="Myriad Pro" charset="0"/>
                <a:cs typeface="Myriad Pro" charset="0"/>
              </a:rPr>
              <a:t>Istilah istilah dalam sistem proteksi 2</a:t>
            </a:r>
            <a:endParaRPr lang="en-US" altLang="en-US" sz="2800" b="1" dirty="0" smtClean="0">
              <a:solidFill>
                <a:schemeClr val="bg1"/>
              </a:solidFill>
              <a:latin typeface="Myriad Pro" charset="0"/>
              <a:ea typeface="Myriad Pro" charset="0"/>
              <a:cs typeface="Myriad Pro" charset="0"/>
            </a:endParaRPr>
          </a:p>
        </p:txBody>
      </p:sp>
      <p:sp>
        <p:nvSpPr>
          <p:cNvPr id="29" name="Rectangle 28"/>
          <p:cNvSpPr/>
          <p:nvPr/>
        </p:nvSpPr>
        <p:spPr>
          <a:xfrm>
            <a:off x="9329738" y="685018"/>
            <a:ext cx="2732197" cy="117235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1"/>
          <p:cNvSpPr txBox="1"/>
          <p:nvPr/>
        </p:nvSpPr>
        <p:spPr>
          <a:xfrm>
            <a:off x="198120" y="713105"/>
            <a:ext cx="11864340" cy="5506085"/>
          </a:xfrm>
          <a:prstGeom prst="rect">
            <a:avLst/>
          </a:prstGeom>
        </p:spPr>
        <p:txBody>
          <a:bodyPr/>
          <a:p>
            <a:pPr marL="514350" indent="-514350">
              <a:buFont typeface="+mj-lt"/>
              <a:buAutoNum type="alphaLcParenR"/>
            </a:pPr>
            <a:r>
              <a:rPr lang="en-US" altLang="en-US" sz="2400" dirty="0" smtClean="0">
                <a:solidFill>
                  <a:schemeClr val="tx1"/>
                </a:solidFill>
                <a:latin typeface="Myriad Pro" charset="0"/>
                <a:ea typeface="Myriad Pro" charset="0"/>
                <a:cs typeface="Myriad Pro" charset="0"/>
              </a:rPr>
              <a:t>gangguan permanent =&gt; Gangguan yang tidak bisa hilang dengan sendirinya dari sistem tanpa adanya </a:t>
            </a:r>
            <a:r>
              <a:rPr lang="en-US" altLang="en-US" sz="2400" dirty="0" smtClean="0">
                <a:latin typeface="Myriad Pro" charset="0"/>
                <a:ea typeface="Myriad Pro" charset="0"/>
                <a:cs typeface="Myriad Pro" charset="0"/>
                <a:sym typeface="+mn-ea"/>
              </a:rPr>
              <a:t>tindakan/perbaikan pada titik yang terganggu</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gangguan temporer =&gt; Gangguan yang hilang dengan sendirinya dari sistem seiring dengan membukanya PMT</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reclaim time  =&gt; </a:t>
            </a:r>
            <a:r>
              <a:rPr lang="en-US" altLang="en-US" sz="2400" dirty="0" smtClean="0">
                <a:solidFill>
                  <a:srgbClr val="FFC000"/>
                </a:solidFill>
                <a:latin typeface="Myriad Pro" charset="0"/>
                <a:ea typeface="Myriad Pro" charset="0"/>
                <a:cs typeface="Myriad Pro" charset="0"/>
                <a:sym typeface="+mn-ea"/>
              </a:rPr>
              <a:t>interval waktu saat autoreclose memberikan perintah menutup PMT sampai rele autoreclose siap untuk merespon gangguan berikutnya (setelah PMT berhasil ditutup)</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circuit breaker failure =&gt; kegagalan membuka PMT setelah PMT mendapatkan perintah trip dari rele proteksi utama</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switch on to fault  =&gt; fitur distance yg memungkinkan rele bekerja seketika karena mendeteksi arus gangguan yang besar sekali pada saat PMT dimasukan</a:t>
            </a:r>
            <a:endParaRPr lang="en-US" altLang="en-US" sz="2400" dirty="0" smtClean="0">
              <a:solidFill>
                <a:schemeClr val="tx1"/>
              </a:solidFill>
              <a:latin typeface="Myriad Pro" charset="0"/>
              <a:ea typeface="Myriad Pro" charset="0"/>
              <a:cs typeface="Myriad Pro" charset="0"/>
            </a:endParaRPr>
          </a:p>
          <a:p>
            <a:pPr marL="514350" indent="-514350">
              <a:buFont typeface="+mj-lt"/>
              <a:buAutoNum type="alphaLcParenR"/>
            </a:pPr>
            <a:r>
              <a:rPr lang="en-US" altLang="en-US" sz="2400" dirty="0" smtClean="0">
                <a:latin typeface="Myriad Pro" charset="0"/>
                <a:ea typeface="Myriad Pro" charset="0"/>
                <a:cs typeface="Myriad Pro" charset="0"/>
                <a:sym typeface="+mn-ea"/>
              </a:rPr>
              <a:t>auxiliary relay =&gt; Kontaktor yang digunakan untuk fungsi control, alarm dan indikasi yang menerima perintah </a:t>
            </a:r>
            <a:r>
              <a:rPr lang="en-US" altLang="en-US" sz="2400" dirty="0" smtClean="0">
                <a:solidFill>
                  <a:schemeClr val="tx1"/>
                </a:solidFill>
                <a:latin typeface="Myriad Pro" charset="0"/>
                <a:ea typeface="Myriad Pro" charset="0"/>
                <a:cs typeface="Myriad Pro" charset="0"/>
                <a:sym typeface="+mn-ea"/>
              </a:rPr>
              <a:t>dari relai</a:t>
            </a:r>
            <a:endParaRPr lang="en-US" altLang="en-US" sz="2400" dirty="0" smtClean="0">
              <a:solidFill>
                <a:schemeClr val="tx1"/>
              </a:solidFill>
              <a:latin typeface="Myriad Pro" charset="0"/>
              <a:ea typeface="Myriad Pro" charset="0"/>
              <a:cs typeface="Myriad Pro"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19460"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692075"/>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ysClr val="windowText" lastClr="000000"/>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19463" name="Straight Arrow Connector 2"/>
          <p:cNvCxnSpPr/>
          <p:nvPr/>
        </p:nvCxnSpPr>
        <p:spPr>
          <a:xfrm>
            <a:off x="6584950" y="2868613"/>
            <a:ext cx="712788" cy="0"/>
          </a:xfrm>
          <a:prstGeom prst="straightConnector1">
            <a:avLst/>
          </a:prstGeom>
          <a:ln w="19050" cap="flat" cmpd="sng">
            <a:solidFill>
              <a:srgbClr val="00B0F0"/>
            </a:solidFill>
            <a:prstDash val="solid"/>
            <a:headEnd type="none" w="med" len="med"/>
            <a:tailEnd type="arrow" w="med" len="med"/>
          </a:ln>
        </p:spPr>
      </p:cxnSp>
      <p:sp>
        <p:nvSpPr>
          <p:cNvPr id="9224" name="TextBox 3"/>
          <p:cNvSpPr txBox="1">
            <a:spLocks noChangeArrowheads="1"/>
          </p:cNvSpPr>
          <p:nvPr/>
        </p:nvSpPr>
        <p:spPr bwMode="auto">
          <a:xfrm>
            <a:off x="6534150" y="2500313"/>
            <a:ext cx="79692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I Beban</a:t>
            </a:r>
            <a:endPar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19465" name="Straight Arrow Connector 5"/>
          <p:cNvCxnSpPr/>
          <p:nvPr/>
        </p:nvCxnSpPr>
        <p:spPr>
          <a:xfrm>
            <a:off x="5110163" y="3394075"/>
            <a:ext cx="0" cy="361950"/>
          </a:xfrm>
          <a:prstGeom prst="straightConnector1">
            <a:avLst/>
          </a:prstGeom>
          <a:ln w="19050" cap="flat" cmpd="sng">
            <a:solidFill>
              <a:srgbClr val="00B0F0"/>
            </a:solidFill>
            <a:prstDash val="solid"/>
            <a:headEnd type="none" w="med" len="med"/>
            <a:tailEnd type="arrow" w="med" len="med"/>
          </a:ln>
        </p:spPr>
      </p:cxnSp>
      <p:sp>
        <p:nvSpPr>
          <p:cNvPr id="9226" name="TextBox 6"/>
          <p:cNvSpPr txBox="1">
            <a:spLocks noChangeArrowheads="1"/>
          </p:cNvSpPr>
          <p:nvPr/>
        </p:nvSpPr>
        <p:spPr bwMode="auto">
          <a:xfrm>
            <a:off x="4878388" y="3330575"/>
            <a:ext cx="233680" cy="3683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0" cap="none" spc="0" normalizeH="0" baseline="0" noProof="0" dirty="0" err="1">
                <a:ln>
                  <a:noFill/>
                </a:ln>
                <a:solidFill>
                  <a:srgbClr val="00B0F0"/>
                </a:solidFill>
                <a:effectLst/>
                <a:uLnTx/>
                <a:uFillTx/>
                <a:latin typeface="Arial" panose="020B0604020202020204" pitchFamily="34" charset="0"/>
                <a:ea typeface="+mn-ea"/>
                <a:cs typeface="Arial" panose="020B0604020202020204" pitchFamily="34" charset="0"/>
              </a:rPr>
              <a:t>i</a:t>
            </a:r>
            <a:endParaRPr kumimoji="0" lang="en-US" altLang="en-US" sz="18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19467" name="Straight Connector 59"/>
          <p:cNvCxnSpPr/>
          <p:nvPr/>
        </p:nvCxnSpPr>
        <p:spPr>
          <a:xfrm>
            <a:off x="5183188" y="5334000"/>
            <a:ext cx="287337" cy="0"/>
          </a:xfrm>
          <a:prstGeom prst="line">
            <a:avLst/>
          </a:prstGeom>
          <a:ln w="28575" cap="flat" cmpd="sng">
            <a:solidFill>
              <a:srgbClr val="00B0F0"/>
            </a:solidFill>
            <a:prstDash val="solid"/>
            <a:headEnd type="none" w="med" len="med"/>
            <a:tailEnd type="none" w="med" len="med"/>
          </a:ln>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19469" name="Straight Connector 61"/>
          <p:cNvCxnSpPr/>
          <p:nvPr/>
        </p:nvCxnSpPr>
        <p:spPr>
          <a:xfrm>
            <a:off x="5427663" y="5257800"/>
            <a:ext cx="215900" cy="0"/>
          </a:xfrm>
          <a:prstGeom prst="line">
            <a:avLst/>
          </a:prstGeom>
          <a:ln w="28575" cap="flat" cmpd="sng">
            <a:solidFill>
              <a:schemeClr val="tx1"/>
            </a:solidFill>
            <a:prstDash val="solid"/>
            <a:headEnd type="none" w="med" len="med"/>
            <a:tailEnd type="none" w="med" len="med"/>
          </a:ln>
        </p:spPr>
      </p:cxnSp>
      <p:sp>
        <p:nvSpPr>
          <p:cNvPr id="63" name="TextBox 3"/>
          <p:cNvSpPr txBox="1">
            <a:spLocks noChangeArrowheads="1"/>
          </p:cNvSpPr>
          <p:nvPr/>
        </p:nvSpPr>
        <p:spPr bwMode="auto">
          <a:xfrm>
            <a:off x="4429125" y="2479675"/>
            <a:ext cx="79692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I Beban</a:t>
            </a:r>
            <a:endParaRPr kumimoji="0" lang="en-US" altLang="en-US" sz="1400" b="0"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cxnSp>
        <p:nvCxnSpPr>
          <p:cNvPr id="19471" name="Straight Arrow Connector 2"/>
          <p:cNvCxnSpPr/>
          <p:nvPr/>
        </p:nvCxnSpPr>
        <p:spPr>
          <a:xfrm>
            <a:off x="4410075" y="2843213"/>
            <a:ext cx="712788" cy="1587"/>
          </a:xfrm>
          <a:prstGeom prst="straightConnector1">
            <a:avLst/>
          </a:prstGeom>
          <a:ln w="19050" cap="flat" cmpd="sng">
            <a:solidFill>
              <a:srgbClr val="00B0F0"/>
            </a:solidFill>
            <a:prstDash val="solid"/>
            <a:headEnd type="none" w="med" len="med"/>
            <a:tailEnd type="arrow" w="med" len="med"/>
          </a:ln>
        </p:spPr>
      </p:cxnSp>
      <p:pic>
        <p:nvPicPr>
          <p:cNvPr id="19472" name="Picture 1"/>
          <p:cNvPicPr>
            <a:picLocks noChangeAspect="1"/>
          </p:cNvPicPr>
          <p:nvPr/>
        </p:nvPicPr>
        <p:blipFill>
          <a:blip r:embed="rId1"/>
          <a:stretch>
            <a:fillRect/>
          </a:stretch>
        </p:blipFill>
        <p:spPr>
          <a:xfrm>
            <a:off x="7729538" y="2960688"/>
            <a:ext cx="427037" cy="719137"/>
          </a:xfrm>
          <a:prstGeom prst="rect">
            <a:avLst/>
          </a:prstGeom>
          <a:noFill/>
          <a:ln w="9525">
            <a:noFill/>
          </a:ln>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4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24" grpId="0"/>
      <p:bldP spid="9226" grpId="0"/>
      <p:bldP spid="63" grpId="0"/>
      <p:bldP spid="9218" grpId="1"/>
      <p:bldP spid="9219" grpId="1"/>
      <p:bldP spid="57" grpId="1"/>
      <p:bldP spid="58" grpId="1"/>
      <p:bldP spid="9224" grpId="1"/>
      <p:bldP spid="9226" grpId="1"/>
      <p:bldP spid="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20484"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692075"/>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00B0F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00B0F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chemeClr val="tx1"/>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20487" name="Straight Arrow Connector 2"/>
          <p:cNvCxnSpPr/>
          <p:nvPr/>
        </p:nvCxnSpPr>
        <p:spPr>
          <a:xfrm>
            <a:off x="6584950" y="2868613"/>
            <a:ext cx="712788" cy="0"/>
          </a:xfrm>
          <a:prstGeom prst="straightConnector1">
            <a:avLst/>
          </a:prstGeom>
          <a:ln w="38100" cap="flat" cmpd="sng">
            <a:solidFill>
              <a:srgbClr val="FF0000"/>
            </a:solidFill>
            <a:prstDash val="solid"/>
            <a:headEnd type="none" w="med" len="med"/>
            <a:tailEnd type="arrow" w="med" len="med"/>
          </a:ln>
        </p:spPr>
      </p:cxnSp>
      <p:sp>
        <p:nvSpPr>
          <p:cNvPr id="9224" name="TextBox 3"/>
          <p:cNvSpPr txBox="1">
            <a:spLocks noChangeArrowheads="1"/>
          </p:cNvSpPr>
          <p:nvPr/>
        </p:nvSpPr>
        <p:spPr bwMode="auto">
          <a:xfrm>
            <a:off x="6534150" y="250031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0489" name="Straight Arrow Connector 5"/>
          <p:cNvCxnSpPr/>
          <p:nvPr/>
        </p:nvCxnSpPr>
        <p:spPr>
          <a:xfrm>
            <a:off x="5110163" y="3394075"/>
            <a:ext cx="0" cy="361950"/>
          </a:xfrm>
          <a:prstGeom prst="straightConnector1">
            <a:avLst/>
          </a:prstGeom>
          <a:ln w="28575" cap="flat" cmpd="sng">
            <a:solidFill>
              <a:srgbClr val="FF0000"/>
            </a:solidFill>
            <a:prstDash val="solid"/>
            <a:headEnd type="none" w="med" len="med"/>
            <a:tailEnd type="arrow" w="med" len="med"/>
          </a:ln>
        </p:spPr>
      </p:cxnSp>
      <p:sp>
        <p:nvSpPr>
          <p:cNvPr id="9226" name="TextBox 6"/>
          <p:cNvSpPr txBox="1">
            <a:spLocks noChangeArrowheads="1"/>
          </p:cNvSpPr>
          <p:nvPr/>
        </p:nvSpPr>
        <p:spPr bwMode="auto">
          <a:xfrm>
            <a:off x="4878388" y="3330575"/>
            <a:ext cx="233680" cy="3683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i</a:t>
            </a: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0491" name="Straight Connector 59"/>
          <p:cNvCxnSpPr/>
          <p:nvPr/>
        </p:nvCxnSpPr>
        <p:spPr>
          <a:xfrm>
            <a:off x="5183188" y="5334000"/>
            <a:ext cx="287337" cy="0"/>
          </a:xfrm>
          <a:prstGeom prst="line">
            <a:avLst/>
          </a:prstGeom>
          <a:ln w="28575" cap="flat" cmpd="sng">
            <a:solidFill>
              <a:srgbClr val="00B0F0"/>
            </a:solidFill>
            <a:prstDash val="solid"/>
            <a:headEnd type="none" w="med" len="med"/>
            <a:tailEnd type="none" w="med" len="med"/>
          </a:ln>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20493" name="Straight Connector 61"/>
          <p:cNvCxnSpPr/>
          <p:nvPr/>
        </p:nvCxnSpPr>
        <p:spPr>
          <a:xfrm>
            <a:off x="5427663" y="5297488"/>
            <a:ext cx="215900" cy="0"/>
          </a:xfrm>
          <a:prstGeom prst="line">
            <a:avLst/>
          </a:prstGeom>
          <a:ln w="28575" cap="flat" cmpd="sng">
            <a:solidFill>
              <a:srgbClr val="FF0000"/>
            </a:solidFill>
            <a:prstDash val="solid"/>
            <a:headEnd type="none" w="med" len="med"/>
            <a:tailEnd type="none" w="med" len="med"/>
          </a:ln>
        </p:spPr>
      </p:cxnSp>
      <p:pic>
        <p:nvPicPr>
          <p:cNvPr id="20494" name="Picture 1"/>
          <p:cNvPicPr>
            <a:picLocks noChangeAspect="1"/>
          </p:cNvPicPr>
          <p:nvPr/>
        </p:nvPicPr>
        <p:blipFill>
          <a:blip r:embed="rId1"/>
          <a:stretch>
            <a:fillRect/>
          </a:stretch>
        </p:blipFill>
        <p:spPr>
          <a:xfrm>
            <a:off x="4378325" y="2716213"/>
            <a:ext cx="884238" cy="328612"/>
          </a:xfrm>
          <a:prstGeom prst="rect">
            <a:avLst/>
          </a:prstGeom>
          <a:noFill/>
          <a:ln w="9525">
            <a:noFill/>
          </a:ln>
        </p:spPr>
      </p:pic>
      <p:sp>
        <p:nvSpPr>
          <p:cNvPr id="63" name="TextBox 3"/>
          <p:cNvSpPr txBox="1">
            <a:spLocks noChangeArrowheads="1"/>
          </p:cNvSpPr>
          <p:nvPr/>
        </p:nvSpPr>
        <p:spPr bwMode="auto">
          <a:xfrm>
            <a:off x="4429125" y="254476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0496" name="Straight Connector 3"/>
          <p:cNvCxnSpPr/>
          <p:nvPr/>
        </p:nvCxnSpPr>
        <p:spPr>
          <a:xfrm flipH="1">
            <a:off x="7848600" y="2987675"/>
            <a:ext cx="228600" cy="306388"/>
          </a:xfrm>
          <a:prstGeom prst="line">
            <a:avLst/>
          </a:prstGeom>
          <a:ln w="28575" cap="flat" cmpd="sng">
            <a:solidFill>
              <a:srgbClr val="FF0000"/>
            </a:solidFill>
            <a:prstDash val="solid"/>
            <a:headEnd type="none" w="med" len="med"/>
            <a:tailEnd type="none" w="med" len="med"/>
          </a:ln>
        </p:spPr>
      </p:cxnSp>
      <p:cxnSp>
        <p:nvCxnSpPr>
          <p:cNvPr id="20497" name="Straight Connector 5"/>
          <p:cNvCxnSpPr/>
          <p:nvPr/>
        </p:nvCxnSpPr>
        <p:spPr>
          <a:xfrm>
            <a:off x="7848600" y="3278188"/>
            <a:ext cx="304800" cy="0"/>
          </a:xfrm>
          <a:prstGeom prst="line">
            <a:avLst/>
          </a:prstGeom>
          <a:ln w="28575" cap="flat" cmpd="sng">
            <a:solidFill>
              <a:srgbClr val="FF0000"/>
            </a:solidFill>
            <a:prstDash val="solid"/>
            <a:headEnd type="none" w="med" len="med"/>
            <a:tailEnd type="none" w="med" len="med"/>
          </a:ln>
        </p:spPr>
      </p:cxnSp>
      <p:cxnSp>
        <p:nvCxnSpPr>
          <p:cNvPr id="20498" name="Straight Arrow Connector 9215"/>
          <p:cNvCxnSpPr/>
          <p:nvPr/>
        </p:nvCxnSpPr>
        <p:spPr>
          <a:xfrm flipH="1">
            <a:off x="7840663" y="3286125"/>
            <a:ext cx="304800" cy="314325"/>
          </a:xfrm>
          <a:prstGeom prst="straightConnector1">
            <a:avLst/>
          </a:prstGeom>
          <a:ln w="28575" cap="flat" cmpd="sng">
            <a:solidFill>
              <a:srgbClr val="FF0000"/>
            </a:solidFill>
            <a:prstDash val="solid"/>
            <a:headEnd type="none" w="med" len="med"/>
            <a:tailEnd type="triangle" w="med" len="med"/>
          </a:ln>
        </p:spPr>
      </p:cxnSp>
      <p:sp>
        <p:nvSpPr>
          <p:cNvPr id="20499" name="TextBox 9216"/>
          <p:cNvSpPr txBox="1"/>
          <p:nvPr/>
        </p:nvSpPr>
        <p:spPr>
          <a:xfrm>
            <a:off x="2046288" y="5802313"/>
            <a:ext cx="1797685" cy="2755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rgbClr val="780E14"/>
              </a:buClr>
              <a:buChar char="•"/>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780E14"/>
              </a:buClr>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rgbClr val="780E14"/>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lr>
                <a:srgbClr val="780E14"/>
              </a:buClr>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3200">
                <a:solidFill>
                  <a:schemeClr val="tx1"/>
                </a:solidFill>
                <a:latin typeface="Arial" panose="020B0604020202020204" pitchFamily="34" charset="0"/>
              </a:defRPr>
            </a:lvl5pPr>
          </a:lstStyle>
          <a:p>
            <a:pPr marL="0" lvl="0" indent="0" eaLnBrk="1" hangingPunct="1">
              <a:spcBef>
                <a:spcPct val="0"/>
              </a:spcBef>
              <a:buClrTx/>
              <a:buNone/>
            </a:pPr>
            <a:r>
              <a:rPr lang="en-US" altLang="en-US" sz="1200" dirty="0">
                <a:cs typeface="Arial" panose="020B0604020202020204" pitchFamily="34" charset="0"/>
              </a:rPr>
              <a:t>Mengukur besaran Arus</a:t>
            </a:r>
            <a:endParaRPr lang="en-US" altLang="en-US" sz="1200" dirty="0">
              <a:ea typeface="Arial" panose="020B0604020202020204" pitchFamily="34" charset="0"/>
            </a:endParaRPr>
          </a:p>
        </p:txBody>
      </p:sp>
      <p:sp>
        <p:nvSpPr>
          <p:cNvPr id="20500" name="TextBox 70"/>
          <p:cNvSpPr txBox="1"/>
          <p:nvPr/>
        </p:nvSpPr>
        <p:spPr>
          <a:xfrm>
            <a:off x="2047875" y="5986463"/>
            <a:ext cx="3403600" cy="2755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rgbClr val="780E14"/>
              </a:buClr>
              <a:buChar char="•"/>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rgbClr val="780E14"/>
              </a:buClr>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rgbClr val="780E14"/>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lr>
                <a:srgbClr val="780E14"/>
              </a:buClr>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3200">
                <a:solidFill>
                  <a:schemeClr val="tx1"/>
                </a:solidFill>
                <a:latin typeface="Arial" panose="020B0604020202020204" pitchFamily="34" charset="0"/>
              </a:defRPr>
            </a:lvl5pPr>
          </a:lstStyle>
          <a:p>
            <a:pPr marL="0" lvl="0" indent="0" eaLnBrk="1" hangingPunct="1">
              <a:spcBef>
                <a:spcPct val="0"/>
              </a:spcBef>
              <a:buClrTx/>
              <a:buNone/>
            </a:pPr>
            <a:r>
              <a:rPr lang="en-US" altLang="en-US" sz="1200" dirty="0">
                <a:cs typeface="Arial" panose="020B0604020202020204" pitchFamily="34" charset="0"/>
              </a:rPr>
              <a:t>Membandingkan arus gangguan dengan setting</a:t>
            </a:r>
            <a:endParaRPr lang="en-US" altLang="en-US" sz="1200" dirty="0">
              <a:ea typeface="Arial" panose="020B0604020202020204" pitchFamily="34"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4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4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4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24" grpId="0"/>
      <p:bldP spid="9226" grpId="0"/>
      <p:bldP spid="63" grpId="0"/>
      <p:bldP spid="20499" grpId="0"/>
      <p:bldP spid="20500" grpId="0"/>
      <p:bldP spid="9218" grpId="1"/>
      <p:bldP spid="9219" grpId="1"/>
      <p:bldP spid="57" grpId="1"/>
      <p:bldP spid="58" grpId="1"/>
      <p:bldP spid="9224" grpId="1"/>
      <p:bldP spid="9226" grpId="1"/>
      <p:bldP spid="63" grpId="1"/>
      <p:bldP spid="20499" grpId="1"/>
      <p:bldP spid="2050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txBox="1"/>
          <p:nvPr/>
        </p:nvSpPr>
        <p:spPr bwMode="auto">
          <a:xfrm>
            <a:off x="1828800" y="762000"/>
            <a:ext cx="5486400" cy="6096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defRPr/>
            </a:pPr>
            <a:r>
              <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Rangkaian Perangkat Proteksi</a:t>
            </a:r>
            <a:endParaRPr kumimoji="0" lang="en-US" altLang="en-US" sz="24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219" name="Rectangle 2"/>
          <p:cNvSpPr txBox="1">
            <a:spLocks noChangeArrowheads="1"/>
          </p:cNvSpPr>
          <p:nvPr/>
        </p:nvSpPr>
        <p:spPr bwMode="auto">
          <a:xfrm>
            <a:off x="6248400" y="76200"/>
            <a:ext cx="4343400" cy="304800"/>
          </a:xfrm>
          <a:prstGeom prst="rect">
            <a:avLst/>
          </a:prstGeom>
          <a:noFill/>
          <a:ln>
            <a:noFill/>
          </a:ln>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rPr>
              <a:t>PROTEKSI  SISTIM  TENAGA  LISTRIK</a:t>
            </a:r>
            <a:endParaRPr kumimoji="0" lang="en-US" altLang="en-US" sz="1600" b="0" i="0" u="none" strike="noStrike" kern="0" cap="none" spc="0" normalizeH="0" baseline="0" noProof="0">
              <a:ln>
                <a:noFill/>
              </a:ln>
              <a:solidFill>
                <a:srgbClr val="0070C0"/>
              </a:solidFill>
              <a:effectLst/>
              <a:uLnTx/>
              <a:uFillTx/>
              <a:latin typeface="Charlemagne Std" pitchFamily="50" charset="0"/>
              <a:ea typeface="+mn-ea"/>
              <a:cs typeface="Arial" panose="020B0604020202020204" pitchFamily="34" charset="0"/>
            </a:endParaRPr>
          </a:p>
        </p:txBody>
      </p:sp>
      <p:grpSp>
        <p:nvGrpSpPr>
          <p:cNvPr id="21508" name="Group 6"/>
          <p:cNvGrpSpPr/>
          <p:nvPr/>
        </p:nvGrpSpPr>
        <p:grpSpPr>
          <a:xfrm>
            <a:off x="3022600" y="2109788"/>
            <a:ext cx="5459413" cy="4165600"/>
            <a:chOff x="2124075" y="1783934"/>
            <a:chExt cx="5459413" cy="4166016"/>
          </a:xfrm>
        </p:grpSpPr>
        <p:sp>
          <p:nvSpPr>
            <p:cNvPr id="8" name="Line 5"/>
            <p:cNvSpPr>
              <a:spLocks noChangeShapeType="1"/>
            </p:cNvSpPr>
            <p:nvPr/>
          </p:nvSpPr>
          <p:spPr bwMode="auto">
            <a:xfrm>
              <a:off x="2124075" y="1988741"/>
              <a:ext cx="0" cy="1295529"/>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 name="Line 6"/>
            <p:cNvSpPr>
              <a:spLocks noChangeShapeType="1"/>
            </p:cNvSpPr>
            <p:nvPr/>
          </p:nvSpPr>
          <p:spPr bwMode="auto">
            <a:xfrm>
              <a:off x="2124075" y="2636506"/>
              <a:ext cx="720725" cy="0"/>
            </a:xfrm>
            <a:prstGeom prst="line">
              <a:avLst/>
            </a:prstGeom>
            <a:noFill/>
            <a:ln w="38100">
              <a:solidFill>
                <a:sysClr val="windowText" lastClr="00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 name="Line 7"/>
            <p:cNvSpPr>
              <a:spLocks noChangeShapeType="1"/>
            </p:cNvSpPr>
            <p:nvPr/>
          </p:nvSpPr>
          <p:spPr bwMode="auto">
            <a:xfrm>
              <a:off x="3203575" y="2636506"/>
              <a:ext cx="4321175" cy="0"/>
            </a:xfrm>
            <a:prstGeom prst="line">
              <a:avLst/>
            </a:prstGeom>
            <a:noFill/>
            <a:ln w="38100">
              <a:solidFill>
                <a:sysClr val="windowText" lastClr="0000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1" name="Oval 8"/>
            <p:cNvSpPr>
              <a:spLocks noChangeArrowheads="1"/>
            </p:cNvSpPr>
            <p:nvPr/>
          </p:nvSpPr>
          <p:spPr bwMode="auto">
            <a:xfrm>
              <a:off x="28448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 name="Oval 9"/>
            <p:cNvSpPr>
              <a:spLocks noChangeArrowheads="1"/>
            </p:cNvSpPr>
            <p:nvPr/>
          </p:nvSpPr>
          <p:spPr bwMode="auto">
            <a:xfrm>
              <a:off x="3187700" y="2590465"/>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Rectangle 10"/>
            <p:cNvSpPr>
              <a:spLocks noChangeArrowheads="1"/>
            </p:cNvSpPr>
            <p:nvPr/>
          </p:nvSpPr>
          <p:spPr bwMode="auto">
            <a:xfrm>
              <a:off x="2746375" y="2692075"/>
              <a:ext cx="576263" cy="88909"/>
            </a:xfrm>
            <a:prstGeom prst="rect">
              <a:avLst/>
            </a:prstGeom>
            <a:solidFill>
              <a:srgbClr val="009DD9"/>
            </a:solidFill>
            <a:ln w="9525">
              <a:solidFill>
                <a:sysClr val="window" lastClr="FFFFFF"/>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Rectangle 11"/>
            <p:cNvSpPr>
              <a:spLocks noChangeArrowheads="1"/>
            </p:cNvSpPr>
            <p:nvPr/>
          </p:nvSpPr>
          <p:spPr bwMode="auto">
            <a:xfrm>
              <a:off x="2928938" y="2925460"/>
              <a:ext cx="215900" cy="504875"/>
            </a:xfrm>
            <a:prstGeom prst="rect">
              <a:avLst/>
            </a:prstGeom>
            <a:noFill/>
            <a:ln w="28575">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5" name="Arc 12"/>
            <p:cNvSpPr/>
            <p:nvPr/>
          </p:nvSpPr>
          <p:spPr bwMode="auto">
            <a:xfrm>
              <a:off x="3152775" y="3068349"/>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Arc 13"/>
            <p:cNvSpPr/>
            <p:nvPr/>
          </p:nvSpPr>
          <p:spPr bwMode="auto">
            <a:xfrm rot="10561800">
              <a:off x="2844800" y="2996905"/>
              <a:ext cx="84138" cy="84145"/>
            </a:xfrm>
            <a:custGeom>
              <a:avLst/>
              <a:gdLst>
                <a:gd name="T0" fmla="*/ 42109 w 25454"/>
                <a:gd name="T1" fmla="*/ 0 h 43200"/>
                <a:gd name="T2" fmla="*/ 0 w 25454"/>
                <a:gd name="T3" fmla="*/ 162554 h 43200"/>
                <a:gd name="T4" fmla="*/ 42109 w 25454"/>
                <a:gd name="T5" fmla="*/ 81935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Line 14"/>
            <p:cNvSpPr>
              <a:spLocks noChangeShapeType="1"/>
            </p:cNvSpPr>
            <p:nvPr/>
          </p:nvSpPr>
          <p:spPr bwMode="auto">
            <a:xfrm>
              <a:off x="2916238" y="3068349"/>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Arc 15"/>
            <p:cNvSpPr/>
            <p:nvPr/>
          </p:nvSpPr>
          <p:spPr bwMode="auto">
            <a:xfrm>
              <a:off x="3132138" y="3212827"/>
              <a:ext cx="79375" cy="69857"/>
            </a:xfrm>
            <a:custGeom>
              <a:avLst/>
              <a:gdLst>
                <a:gd name="T0" fmla="*/ 37477 w 25454"/>
                <a:gd name="T1" fmla="*/ 0 h 43200"/>
                <a:gd name="T2" fmla="*/ 0 w 25454"/>
                <a:gd name="T3" fmla="*/ 112033 h 43200"/>
                <a:gd name="T4" fmla="*/ 37477 w 25454"/>
                <a:gd name="T5" fmla="*/ 56470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Arc 16"/>
            <p:cNvSpPr/>
            <p:nvPr/>
          </p:nvSpPr>
          <p:spPr bwMode="auto">
            <a:xfrm rot="10561800">
              <a:off x="2844800" y="3141382"/>
              <a:ext cx="84138" cy="84146"/>
            </a:xfrm>
            <a:custGeom>
              <a:avLst/>
              <a:gdLst>
                <a:gd name="T0" fmla="*/ 42109 w 25454"/>
                <a:gd name="T1" fmla="*/ 0 h 43200"/>
                <a:gd name="T2" fmla="*/ 0 w 25454"/>
                <a:gd name="T3" fmla="*/ 162550 h 43200"/>
                <a:gd name="T4" fmla="*/ 42109 w 25454"/>
                <a:gd name="T5" fmla="*/ 81934 h 43200"/>
                <a:gd name="T6" fmla="*/ 0 60000 65536"/>
                <a:gd name="T7" fmla="*/ 0 60000 65536"/>
                <a:gd name="T8" fmla="*/ 0 60000 65536"/>
                <a:gd name="T9" fmla="*/ 0 w 25454"/>
                <a:gd name="T10" fmla="*/ 0 h 43200"/>
                <a:gd name="T11" fmla="*/ 25454 w 25454"/>
                <a:gd name="T12" fmla="*/ 43200 h 43200"/>
              </a:gdLst>
              <a:ahLst/>
              <a:cxnLst>
                <a:cxn ang="T6">
                  <a:pos x="T0" y="T1"/>
                </a:cxn>
                <a:cxn ang="T7">
                  <a:pos x="T2" y="T3"/>
                </a:cxn>
                <a:cxn ang="T8">
                  <a:pos x="T4" y="T5"/>
                </a:cxn>
              </a:cxnLst>
              <a:rect l="T9" t="T10" r="T11" b="T12"/>
              <a:pathLst>
                <a:path w="25454" h="43200" fill="none" extrusionOk="0">
                  <a:moveTo>
                    <a:pt x="3853" y="0"/>
                  </a:moveTo>
                  <a:cubicBezTo>
                    <a:pt x="15783" y="0"/>
                    <a:pt x="25454" y="9670"/>
                    <a:pt x="25454" y="21600"/>
                  </a:cubicBezTo>
                  <a:cubicBezTo>
                    <a:pt x="25454" y="33529"/>
                    <a:pt x="15783" y="43200"/>
                    <a:pt x="3854" y="43200"/>
                  </a:cubicBezTo>
                  <a:cubicBezTo>
                    <a:pt x="2561" y="43200"/>
                    <a:pt x="1271" y="43083"/>
                    <a:pt x="-1" y="42853"/>
                  </a:cubicBezTo>
                </a:path>
                <a:path w="25454" h="43200" stroke="0" extrusionOk="0">
                  <a:moveTo>
                    <a:pt x="3853" y="0"/>
                  </a:moveTo>
                  <a:cubicBezTo>
                    <a:pt x="15783" y="0"/>
                    <a:pt x="25454" y="9670"/>
                    <a:pt x="25454" y="21600"/>
                  </a:cubicBezTo>
                  <a:cubicBezTo>
                    <a:pt x="25454" y="33529"/>
                    <a:pt x="15783" y="43200"/>
                    <a:pt x="3854" y="43200"/>
                  </a:cubicBezTo>
                  <a:cubicBezTo>
                    <a:pt x="2561" y="43200"/>
                    <a:pt x="1271" y="43083"/>
                    <a:pt x="-1" y="42853"/>
                  </a:cubicBezTo>
                  <a:lnTo>
                    <a:pt x="3854" y="21600"/>
                  </a:lnTo>
                  <a:close/>
                </a:path>
              </a:pathLst>
            </a:custGeom>
            <a:noFill/>
            <a:ln w="28575">
              <a:solidFill>
                <a:srgbClr val="FF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0" name="Line 17"/>
            <p:cNvSpPr>
              <a:spLocks noChangeShapeType="1"/>
            </p:cNvSpPr>
            <p:nvPr/>
          </p:nvSpPr>
          <p:spPr bwMode="auto">
            <a:xfrm>
              <a:off x="2916238" y="3212827"/>
              <a:ext cx="215900"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1" name="Line 18"/>
            <p:cNvSpPr>
              <a:spLocks noChangeShapeType="1"/>
            </p:cNvSpPr>
            <p:nvPr/>
          </p:nvSpPr>
          <p:spPr bwMode="auto">
            <a:xfrm>
              <a:off x="3132138" y="2996905"/>
              <a:ext cx="287337"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2" name="Line 19"/>
            <p:cNvSpPr>
              <a:spLocks noChangeShapeType="1"/>
            </p:cNvSpPr>
            <p:nvPr/>
          </p:nvSpPr>
          <p:spPr bwMode="auto">
            <a:xfrm flipH="1">
              <a:off x="2652713" y="3284271"/>
              <a:ext cx="288925"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Oval 20"/>
            <p:cNvSpPr>
              <a:spLocks noChangeArrowheads="1"/>
            </p:cNvSpPr>
            <p:nvPr/>
          </p:nvSpPr>
          <p:spPr bwMode="auto">
            <a:xfrm>
              <a:off x="4211638" y="2492030"/>
              <a:ext cx="360362" cy="287366"/>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Oval 21"/>
            <p:cNvSpPr>
              <a:spLocks noChangeArrowheads="1"/>
            </p:cNvSpPr>
            <p:nvPr/>
          </p:nvSpPr>
          <p:spPr bwMode="auto">
            <a:xfrm>
              <a:off x="4787900" y="2925460"/>
              <a:ext cx="360363" cy="287367"/>
            </a:xfrm>
            <a:prstGeom prst="ellipse">
              <a:avLst/>
            </a:prstGeom>
            <a:no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5" name="Line 22"/>
            <p:cNvSpPr>
              <a:spLocks noChangeShapeType="1"/>
            </p:cNvSpPr>
            <p:nvPr/>
          </p:nvSpPr>
          <p:spPr bwMode="auto">
            <a:xfrm>
              <a:off x="4381500" y="2780984"/>
              <a:ext cx="0" cy="151145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Oval 23"/>
            <p:cNvSpPr>
              <a:spLocks noChangeArrowheads="1"/>
            </p:cNvSpPr>
            <p:nvPr/>
          </p:nvSpPr>
          <p:spPr bwMode="auto">
            <a:xfrm>
              <a:off x="4787900" y="3068349"/>
              <a:ext cx="360363" cy="287367"/>
            </a:xfrm>
            <a:prstGeom prst="ellipse">
              <a:avLst/>
            </a:prstGeom>
            <a:no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Line 24"/>
            <p:cNvSpPr>
              <a:spLocks noChangeShapeType="1"/>
            </p:cNvSpPr>
            <p:nvPr/>
          </p:nvSpPr>
          <p:spPr bwMode="auto">
            <a:xfrm>
              <a:off x="4957763" y="2636506"/>
              <a:ext cx="0" cy="288954"/>
            </a:xfrm>
            <a:prstGeom prst="line">
              <a:avLst/>
            </a:prstGeom>
            <a:noFill/>
            <a:ln w="28575">
              <a:solidFill>
                <a:srgbClr val="E2D7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Rectangle 25"/>
            <p:cNvSpPr>
              <a:spLocks noChangeArrowheads="1"/>
            </p:cNvSpPr>
            <p:nvPr/>
          </p:nvSpPr>
          <p:spPr bwMode="auto">
            <a:xfrm>
              <a:off x="3708400" y="4292434"/>
              <a:ext cx="1944688" cy="936719"/>
            </a:xfrm>
            <a:prstGeom prst="rect">
              <a:avLst/>
            </a:prstGeom>
            <a:noFill/>
            <a:ln w="38100">
              <a:solidFill>
                <a:srgbClr val="E2D700"/>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9" name="Line 26"/>
            <p:cNvSpPr>
              <a:spLocks noChangeShapeType="1"/>
            </p:cNvSpPr>
            <p:nvPr/>
          </p:nvSpPr>
          <p:spPr bwMode="auto">
            <a:xfrm>
              <a:off x="4978400" y="3357303"/>
              <a:ext cx="0" cy="935131"/>
            </a:xfrm>
            <a:prstGeom prst="line">
              <a:avLst/>
            </a:prstGeom>
            <a:noFill/>
            <a:ln w="28575">
              <a:solidFill>
                <a:srgbClr val="E2D700"/>
              </a:solidFill>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Line 27"/>
            <p:cNvSpPr>
              <a:spLocks noChangeShapeType="1"/>
            </p:cNvSpPr>
            <p:nvPr/>
          </p:nvSpPr>
          <p:spPr bwMode="auto">
            <a:xfrm>
              <a:off x="5003800" y="5008468"/>
              <a:ext cx="0" cy="652528"/>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1" name="Line 28"/>
            <p:cNvSpPr>
              <a:spLocks noChangeShapeType="1"/>
            </p:cNvSpPr>
            <p:nvPr/>
          </p:nvSpPr>
          <p:spPr bwMode="auto">
            <a:xfrm>
              <a:off x="5003800"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2" name="Line 29"/>
            <p:cNvSpPr>
              <a:spLocks noChangeShapeType="1"/>
            </p:cNvSpPr>
            <p:nvPr/>
          </p:nvSpPr>
          <p:spPr bwMode="auto">
            <a:xfrm>
              <a:off x="6588125" y="5660996"/>
              <a:ext cx="936625" cy="0"/>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3" name="Line 30"/>
            <p:cNvSpPr>
              <a:spLocks noChangeShapeType="1"/>
            </p:cNvSpPr>
            <p:nvPr/>
          </p:nvSpPr>
          <p:spPr bwMode="auto">
            <a:xfrm>
              <a:off x="60848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4" name="Line 31"/>
            <p:cNvSpPr>
              <a:spLocks noChangeShapeType="1"/>
            </p:cNvSpPr>
            <p:nvPr/>
          </p:nvSpPr>
          <p:spPr bwMode="auto">
            <a:xfrm>
              <a:off x="61563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5" name="Line 32"/>
            <p:cNvSpPr>
              <a:spLocks noChangeShapeType="1"/>
            </p:cNvSpPr>
            <p:nvPr/>
          </p:nvSpPr>
          <p:spPr bwMode="auto">
            <a:xfrm>
              <a:off x="6229350"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6" name="Line 33"/>
            <p:cNvSpPr>
              <a:spLocks noChangeShapeType="1"/>
            </p:cNvSpPr>
            <p:nvPr/>
          </p:nvSpPr>
          <p:spPr bwMode="auto">
            <a:xfrm>
              <a:off x="6300788"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7" name="Line 34"/>
            <p:cNvSpPr>
              <a:spLocks noChangeShapeType="1"/>
            </p:cNvSpPr>
            <p:nvPr/>
          </p:nvSpPr>
          <p:spPr bwMode="auto">
            <a:xfrm>
              <a:off x="63722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8" name="Line 35"/>
            <p:cNvSpPr>
              <a:spLocks noChangeShapeType="1"/>
            </p:cNvSpPr>
            <p:nvPr/>
          </p:nvSpPr>
          <p:spPr bwMode="auto">
            <a:xfrm>
              <a:off x="64436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Line 36"/>
            <p:cNvSpPr>
              <a:spLocks noChangeShapeType="1"/>
            </p:cNvSpPr>
            <p:nvPr/>
          </p:nvSpPr>
          <p:spPr bwMode="auto">
            <a:xfrm>
              <a:off x="6516688"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Line 37"/>
            <p:cNvSpPr>
              <a:spLocks noChangeShapeType="1"/>
            </p:cNvSpPr>
            <p:nvPr/>
          </p:nvSpPr>
          <p:spPr bwMode="auto">
            <a:xfrm>
              <a:off x="6588125"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Line 38"/>
            <p:cNvSpPr>
              <a:spLocks noChangeShapeType="1"/>
            </p:cNvSpPr>
            <p:nvPr/>
          </p:nvSpPr>
          <p:spPr bwMode="auto">
            <a:xfrm>
              <a:off x="5940425" y="5518107"/>
              <a:ext cx="0" cy="287366"/>
            </a:xfrm>
            <a:prstGeom prst="line">
              <a:avLst/>
            </a:prstGeom>
            <a:noFill/>
            <a:ln w="19050">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Line 39"/>
            <p:cNvSpPr>
              <a:spLocks noChangeShapeType="1"/>
            </p:cNvSpPr>
            <p:nvPr/>
          </p:nvSpPr>
          <p:spPr bwMode="auto">
            <a:xfrm>
              <a:off x="6011863" y="5373629"/>
              <a:ext cx="0" cy="576321"/>
            </a:xfrm>
            <a:prstGeom prst="line">
              <a:avLst/>
            </a:prstGeom>
            <a:noFill/>
            <a:ln w="28575">
              <a:solidFill>
                <a:srgbClr val="009DD9"/>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3" name="Oval 40"/>
            <p:cNvSpPr>
              <a:spLocks noChangeArrowheads="1"/>
            </p:cNvSpPr>
            <p:nvPr/>
          </p:nvSpPr>
          <p:spPr bwMode="auto">
            <a:xfrm>
              <a:off x="7512050" y="5619717"/>
              <a:ext cx="71438" cy="71444"/>
            </a:xfrm>
            <a:prstGeom prst="ellipse">
              <a:avLst/>
            </a:prstGeom>
            <a:solidFill>
              <a:srgbClr val="0F6FC6"/>
            </a:solidFill>
            <a:ln w="28575">
              <a:solidFill>
                <a:sysClr val="windowText" lastClr="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Line 41"/>
            <p:cNvSpPr>
              <a:spLocks noChangeShapeType="1"/>
            </p:cNvSpPr>
            <p:nvPr/>
          </p:nvSpPr>
          <p:spPr bwMode="auto">
            <a:xfrm>
              <a:off x="3419475" y="2996905"/>
              <a:ext cx="0" cy="2592646"/>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Line 42"/>
            <p:cNvSpPr>
              <a:spLocks noChangeShapeType="1"/>
            </p:cNvSpPr>
            <p:nvPr/>
          </p:nvSpPr>
          <p:spPr bwMode="auto">
            <a:xfrm>
              <a:off x="3419475" y="5614954"/>
              <a:ext cx="865188" cy="0"/>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6" name="Line 43"/>
            <p:cNvSpPr>
              <a:spLocks noChangeShapeType="1"/>
            </p:cNvSpPr>
            <p:nvPr/>
          </p:nvSpPr>
          <p:spPr bwMode="auto">
            <a:xfrm>
              <a:off x="4284663" y="5008468"/>
              <a:ext cx="0" cy="619187"/>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7" name="Line 44"/>
            <p:cNvSpPr>
              <a:spLocks noChangeShapeType="1"/>
            </p:cNvSpPr>
            <p:nvPr/>
          </p:nvSpPr>
          <p:spPr bwMode="auto">
            <a:xfrm>
              <a:off x="2662238" y="3293797"/>
              <a:ext cx="0" cy="503288"/>
            </a:xfrm>
            <a:prstGeom prst="line">
              <a:avLst/>
            </a:prstGeom>
            <a:noFill/>
            <a:ln w="28575">
              <a:solidFill>
                <a:srgbClr val="FF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8" name="Oval 45"/>
            <p:cNvSpPr>
              <a:spLocks noChangeArrowheads="1"/>
            </p:cNvSpPr>
            <p:nvPr/>
          </p:nvSpPr>
          <p:spPr bwMode="auto">
            <a:xfrm>
              <a:off x="2627313" y="3789146"/>
              <a:ext cx="71437" cy="71445"/>
            </a:xfrm>
            <a:prstGeom prst="ellipse">
              <a:avLst/>
            </a:prstGeom>
            <a:solidFill>
              <a:srgbClr val="0F6FC6"/>
            </a:solidFill>
            <a:ln w="28575">
              <a:solidFill>
                <a:srgbClr val="E2D7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0" name="Text Box 47"/>
            <p:cNvSpPr txBox="1">
              <a:spLocks noChangeArrowheads="1"/>
            </p:cNvSpPr>
            <p:nvPr/>
          </p:nvSpPr>
          <p:spPr bwMode="auto">
            <a:xfrm>
              <a:off x="2546350" y="3758981"/>
              <a:ext cx="266700" cy="368337"/>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b="1" kern="0" cap="none" spc="0" normalizeH="0" baseline="0" noProof="0" dirty="0">
                  <a:solidFill>
                    <a:sysClr val="windowText" lastClr="000000"/>
                  </a:solidFill>
                  <a:latin typeface="+mn-lt"/>
                  <a:ea typeface="+mn-ea"/>
                  <a:cs typeface="+mn-cs"/>
                </a:rPr>
                <a:t>-</a:t>
              </a:r>
              <a:endParaRPr kumimoji="0" lang="en-US" b="1" kern="0" cap="none" spc="0" normalizeH="0" baseline="0" noProof="0" dirty="0">
                <a:solidFill>
                  <a:sysClr val="windowText" lastClr="000000"/>
                </a:solidFill>
                <a:latin typeface="+mn-lt"/>
                <a:ea typeface="+mn-ea"/>
                <a:cs typeface="+mn-cs"/>
              </a:endParaRPr>
            </a:p>
          </p:txBody>
        </p:sp>
        <p:sp>
          <p:nvSpPr>
            <p:cNvPr id="51" name="Text Box 48"/>
            <p:cNvSpPr txBox="1">
              <a:spLocks noChangeArrowheads="1"/>
            </p:cNvSpPr>
            <p:nvPr/>
          </p:nvSpPr>
          <p:spPr bwMode="auto">
            <a:xfrm>
              <a:off x="4151313" y="4268619"/>
              <a:ext cx="913765" cy="460421"/>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RELAI </a:t>
              </a:r>
              <a:endParaRPr kumimoji="0" lang="en-US" sz="1200" b="1" kern="0" cap="none" spc="0" normalizeH="0" baseline="0" noProof="0" dirty="0">
                <a:solidFill>
                  <a:sysClr val="windowText" lastClr="000000"/>
                </a:solidFill>
                <a:latin typeface="+mn-lt"/>
                <a:ea typeface="+mn-ea"/>
                <a:cs typeface="+mn-cs"/>
              </a:endParaRPr>
            </a:p>
            <a:p>
              <a:pPr marR="0" defTabSz="914400" eaLnBrk="1" fontAlgn="auto" hangingPunct="1">
                <a:spcBef>
                  <a:spcPts val="0"/>
                </a:spcBef>
                <a:spcAft>
                  <a:spcPts val="0"/>
                </a:spcAft>
                <a:buClrTx/>
                <a:buSzTx/>
                <a:buFontTx/>
                <a:buNone/>
                <a:defRPr/>
              </a:pPr>
              <a:r>
                <a:rPr kumimoji="0" lang="en-US" sz="1200" b="1" kern="0" cap="none" spc="0" normalizeH="0" baseline="0" noProof="0" dirty="0">
                  <a:solidFill>
                    <a:sysClr val="windowText" lastClr="000000"/>
                  </a:solidFill>
                  <a:latin typeface="+mn-lt"/>
                  <a:ea typeface="+mn-ea"/>
                  <a:cs typeface="+mn-cs"/>
                </a:rPr>
                <a:t> PROTEKSI</a:t>
              </a:r>
              <a:endParaRPr kumimoji="0" lang="en-US" sz="1200" b="1" kern="0" cap="none" spc="0" normalizeH="0" baseline="0" noProof="0" dirty="0">
                <a:solidFill>
                  <a:sysClr val="windowText" lastClr="000000"/>
                </a:solidFill>
                <a:latin typeface="+mn-lt"/>
                <a:ea typeface="+mn-ea"/>
                <a:cs typeface="+mn-cs"/>
              </a:endParaRPr>
            </a:p>
          </p:txBody>
        </p:sp>
        <p:sp>
          <p:nvSpPr>
            <p:cNvPr id="52" name="Rectangle 50"/>
            <p:cNvSpPr>
              <a:spLocks noChangeArrowheads="1"/>
            </p:cNvSpPr>
            <p:nvPr/>
          </p:nvSpPr>
          <p:spPr bwMode="auto">
            <a:xfrm>
              <a:off x="2484438" y="2204663"/>
              <a:ext cx="1079500" cy="1368562"/>
            </a:xfrm>
            <a:prstGeom prst="rect">
              <a:avLst/>
            </a:prstGeom>
            <a:noFill/>
            <a:ln w="19050">
              <a:solidFill>
                <a:sysClr val="windowText" lastClr="000000"/>
              </a:solidFill>
              <a:prstDash val="dashDot"/>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Text Box 51"/>
            <p:cNvSpPr txBox="1">
              <a:spLocks noChangeArrowheads="1"/>
            </p:cNvSpPr>
            <p:nvPr/>
          </p:nvSpPr>
          <p:spPr bwMode="auto">
            <a:xfrm>
              <a:off x="4192588" y="2157033"/>
              <a:ext cx="43180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CT</a:t>
              </a:r>
              <a:endParaRPr kumimoji="0" lang="en-US" sz="1600" b="1" kern="0" cap="none" spc="0" normalizeH="0" baseline="0" noProof="0" dirty="0">
                <a:solidFill>
                  <a:sysClr val="windowText" lastClr="000000"/>
                </a:solidFill>
                <a:latin typeface="+mn-lt"/>
                <a:ea typeface="+mn-ea"/>
                <a:cs typeface="+mn-cs"/>
              </a:endParaRPr>
            </a:p>
          </p:txBody>
        </p:sp>
        <p:sp>
          <p:nvSpPr>
            <p:cNvPr id="54" name="Text Box 52"/>
            <p:cNvSpPr txBox="1">
              <a:spLocks noChangeArrowheads="1"/>
            </p:cNvSpPr>
            <p:nvPr/>
          </p:nvSpPr>
          <p:spPr bwMode="auto">
            <a:xfrm>
              <a:off x="5200650" y="2968327"/>
              <a:ext cx="42672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PT</a:t>
              </a:r>
              <a:endParaRPr kumimoji="0" lang="en-US" sz="1600" b="1" kern="0" cap="none" spc="0" normalizeH="0" baseline="0" noProof="0">
                <a:solidFill>
                  <a:sysClr val="windowText" lastClr="000000"/>
                </a:solidFill>
                <a:latin typeface="+mn-lt"/>
                <a:ea typeface="+mn-ea"/>
                <a:cs typeface="+mn-cs"/>
              </a:endParaRPr>
            </a:p>
          </p:txBody>
        </p:sp>
        <p:sp>
          <p:nvSpPr>
            <p:cNvPr id="55" name="Text Box 53"/>
            <p:cNvSpPr txBox="1">
              <a:spLocks noChangeArrowheads="1"/>
            </p:cNvSpPr>
            <p:nvPr/>
          </p:nvSpPr>
          <p:spPr bwMode="auto">
            <a:xfrm>
              <a:off x="2698750" y="1783934"/>
              <a:ext cx="57785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a:solidFill>
                    <a:sysClr val="windowText" lastClr="000000"/>
                  </a:solidFill>
                  <a:latin typeface="+mn-lt"/>
                  <a:ea typeface="+mn-ea"/>
                  <a:cs typeface="+mn-cs"/>
                </a:rPr>
                <a:t>PMT</a:t>
              </a:r>
              <a:endParaRPr kumimoji="0" lang="en-US" sz="1600" b="1" kern="0" cap="none" spc="0" normalizeH="0" baseline="0" noProof="0" dirty="0">
                <a:solidFill>
                  <a:sysClr val="windowText" lastClr="000000"/>
                </a:solidFill>
                <a:latin typeface="+mn-lt"/>
                <a:ea typeface="+mn-ea"/>
                <a:cs typeface="+mn-cs"/>
              </a:endParaRPr>
            </a:p>
          </p:txBody>
        </p:sp>
        <p:sp>
          <p:nvSpPr>
            <p:cNvPr id="56" name="Text Box 54"/>
            <p:cNvSpPr txBox="1">
              <a:spLocks noChangeArrowheads="1"/>
            </p:cNvSpPr>
            <p:nvPr/>
          </p:nvSpPr>
          <p:spPr bwMode="auto">
            <a:xfrm>
              <a:off x="6064250" y="4768732"/>
              <a:ext cx="911860" cy="337219"/>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a:solidFill>
                    <a:sysClr val="windowText" lastClr="000000"/>
                  </a:solidFill>
                  <a:latin typeface="+mn-lt"/>
                  <a:ea typeface="+mn-ea"/>
                  <a:cs typeface="+mn-cs"/>
                </a:rPr>
                <a:t>BATERE</a:t>
              </a:r>
              <a:endParaRPr kumimoji="0" lang="en-US" sz="1600" b="1" kern="0" cap="none" spc="0" normalizeH="0" baseline="0" noProof="0">
                <a:solidFill>
                  <a:sysClr val="windowText" lastClr="000000"/>
                </a:solidFill>
                <a:latin typeface="+mn-lt"/>
                <a:ea typeface="+mn-ea"/>
                <a:cs typeface="+mn-cs"/>
              </a:endParaRPr>
            </a:p>
          </p:txBody>
        </p:sp>
      </p:grpSp>
      <p:sp>
        <p:nvSpPr>
          <p:cNvPr id="57" name="Text Box 53"/>
          <p:cNvSpPr txBox="1">
            <a:spLocks noChangeArrowheads="1"/>
          </p:cNvSpPr>
          <p:nvPr/>
        </p:nvSpPr>
        <p:spPr bwMode="auto">
          <a:xfrm>
            <a:off x="8812213" y="2746375"/>
            <a:ext cx="76644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Beban</a:t>
            </a:r>
            <a:endParaRPr kumimoji="0" lang="en-US" sz="1600" b="1" kern="0" cap="none" spc="0" normalizeH="0" baseline="0" noProof="0" dirty="0">
              <a:solidFill>
                <a:sysClr val="windowText" lastClr="000000"/>
              </a:solidFill>
              <a:latin typeface="+mn-lt"/>
              <a:ea typeface="+mn-ea"/>
              <a:cs typeface="+mn-cs"/>
            </a:endParaRPr>
          </a:p>
        </p:txBody>
      </p:sp>
      <p:sp>
        <p:nvSpPr>
          <p:cNvPr id="58" name="Text Box 53"/>
          <p:cNvSpPr txBox="1">
            <a:spLocks noChangeArrowheads="1"/>
          </p:cNvSpPr>
          <p:nvPr/>
        </p:nvSpPr>
        <p:spPr bwMode="auto">
          <a:xfrm>
            <a:off x="1981200" y="2744788"/>
            <a:ext cx="903605" cy="3371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sz="1600" b="1" kern="0" cap="none" spc="0" normalizeH="0" baseline="0" noProof="0" dirty="0" err="1">
                <a:solidFill>
                  <a:sysClr val="windowText" lastClr="000000"/>
                </a:solidFill>
                <a:latin typeface="+mn-lt"/>
                <a:ea typeface="+mn-ea"/>
                <a:cs typeface="+mn-cs"/>
              </a:rPr>
              <a:t>Sumber</a:t>
            </a:r>
            <a:endParaRPr kumimoji="0" lang="en-US" sz="1600" b="1" kern="0" cap="none" spc="0" normalizeH="0" baseline="0" noProof="0" dirty="0">
              <a:solidFill>
                <a:sysClr val="windowText" lastClr="000000"/>
              </a:solidFill>
              <a:latin typeface="+mn-lt"/>
              <a:ea typeface="+mn-ea"/>
              <a:cs typeface="+mn-cs"/>
            </a:endParaRPr>
          </a:p>
        </p:txBody>
      </p:sp>
      <p:cxnSp>
        <p:nvCxnSpPr>
          <p:cNvPr id="21511" name="Straight Arrow Connector 2"/>
          <p:cNvCxnSpPr/>
          <p:nvPr/>
        </p:nvCxnSpPr>
        <p:spPr>
          <a:xfrm>
            <a:off x="6584950" y="2868613"/>
            <a:ext cx="712788" cy="0"/>
          </a:xfrm>
          <a:prstGeom prst="straightConnector1">
            <a:avLst/>
          </a:prstGeom>
          <a:ln w="38100" cap="flat" cmpd="sng">
            <a:solidFill>
              <a:srgbClr val="FF0000"/>
            </a:solidFill>
            <a:prstDash val="solid"/>
            <a:headEnd type="none" w="med" len="med"/>
            <a:tailEnd type="arrow" w="med" len="med"/>
          </a:ln>
        </p:spPr>
      </p:cxnSp>
      <p:sp>
        <p:nvSpPr>
          <p:cNvPr id="9224" name="TextBox 3"/>
          <p:cNvSpPr txBox="1">
            <a:spLocks noChangeArrowheads="1"/>
          </p:cNvSpPr>
          <p:nvPr/>
        </p:nvSpPr>
        <p:spPr bwMode="auto">
          <a:xfrm>
            <a:off x="6534150" y="250031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1513" name="Straight Arrow Connector 5"/>
          <p:cNvCxnSpPr/>
          <p:nvPr/>
        </p:nvCxnSpPr>
        <p:spPr>
          <a:xfrm>
            <a:off x="5110163" y="3394075"/>
            <a:ext cx="0" cy="361950"/>
          </a:xfrm>
          <a:prstGeom prst="straightConnector1">
            <a:avLst/>
          </a:prstGeom>
          <a:ln w="28575" cap="flat" cmpd="sng">
            <a:solidFill>
              <a:srgbClr val="FF0000"/>
            </a:solidFill>
            <a:prstDash val="solid"/>
            <a:headEnd type="none" w="med" len="med"/>
            <a:tailEnd type="arrow" w="med" len="med"/>
          </a:ln>
        </p:spPr>
      </p:cxnSp>
      <p:sp>
        <p:nvSpPr>
          <p:cNvPr id="9226" name="TextBox 6"/>
          <p:cNvSpPr txBox="1">
            <a:spLocks noChangeArrowheads="1"/>
          </p:cNvSpPr>
          <p:nvPr/>
        </p:nvSpPr>
        <p:spPr bwMode="auto">
          <a:xfrm>
            <a:off x="4878388" y="3330575"/>
            <a:ext cx="233680" cy="3683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i</a:t>
            </a: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1515" name="Straight Connector 59"/>
          <p:cNvCxnSpPr/>
          <p:nvPr/>
        </p:nvCxnSpPr>
        <p:spPr>
          <a:xfrm>
            <a:off x="5183188" y="5334000"/>
            <a:ext cx="287337" cy="0"/>
          </a:xfrm>
          <a:prstGeom prst="line">
            <a:avLst/>
          </a:prstGeom>
          <a:ln w="28575" cap="flat" cmpd="sng">
            <a:solidFill>
              <a:srgbClr val="FF0000"/>
            </a:solidFill>
            <a:prstDash val="solid"/>
            <a:headEnd type="none" w="med" len="med"/>
            <a:tailEnd type="none" w="med" len="med"/>
          </a:ln>
        </p:spPr>
      </p:cxnSp>
      <p:cxnSp>
        <p:nvCxnSpPr>
          <p:cNvPr id="64" name="Straight Connector 63"/>
          <p:cNvCxnSpPr/>
          <p:nvPr/>
        </p:nvCxnSpPr>
        <p:spPr bwMode="auto">
          <a:xfrm>
            <a:off x="5613400" y="5334000"/>
            <a:ext cx="287338" cy="0"/>
          </a:xfrm>
          <a:prstGeom prst="line">
            <a:avLst/>
          </a:prstGeom>
          <a:solidFill>
            <a:schemeClr val="accent1"/>
          </a:solidFill>
          <a:ln w="28575" cap="flat" cmpd="sng" algn="ctr">
            <a:solidFill>
              <a:schemeClr val="tx1">
                <a:lumMod val="50000"/>
                <a:lumOff val="50000"/>
              </a:schemeClr>
            </a:solidFill>
            <a:prstDash val="solid"/>
            <a:round/>
            <a:headEnd type="none" w="med" len="med"/>
            <a:tailEnd type="none" w="med" len="med"/>
          </a:ln>
          <a:effectLst/>
        </p:spPr>
      </p:cxnSp>
      <p:cxnSp>
        <p:nvCxnSpPr>
          <p:cNvPr id="21517" name="Straight Connector 61"/>
          <p:cNvCxnSpPr/>
          <p:nvPr/>
        </p:nvCxnSpPr>
        <p:spPr>
          <a:xfrm>
            <a:off x="5427663" y="5297488"/>
            <a:ext cx="215900" cy="0"/>
          </a:xfrm>
          <a:prstGeom prst="line">
            <a:avLst/>
          </a:prstGeom>
          <a:ln w="28575" cap="flat" cmpd="sng">
            <a:solidFill>
              <a:srgbClr val="FF0000"/>
            </a:solidFill>
            <a:prstDash val="solid"/>
            <a:headEnd type="none" w="med" len="med"/>
            <a:tailEnd type="none" w="med" len="med"/>
          </a:ln>
        </p:spPr>
      </p:cxnSp>
      <p:pic>
        <p:nvPicPr>
          <p:cNvPr id="21518" name="Picture 1"/>
          <p:cNvPicPr>
            <a:picLocks noChangeAspect="1"/>
          </p:cNvPicPr>
          <p:nvPr/>
        </p:nvPicPr>
        <p:blipFill>
          <a:blip r:embed="rId1"/>
          <a:stretch>
            <a:fillRect/>
          </a:stretch>
        </p:blipFill>
        <p:spPr>
          <a:xfrm>
            <a:off x="4378325" y="2716213"/>
            <a:ext cx="884238" cy="328612"/>
          </a:xfrm>
          <a:prstGeom prst="rect">
            <a:avLst/>
          </a:prstGeom>
          <a:noFill/>
          <a:ln w="9525">
            <a:noFill/>
          </a:ln>
        </p:spPr>
      </p:pic>
      <p:sp>
        <p:nvSpPr>
          <p:cNvPr id="63" name="TextBox 3"/>
          <p:cNvSpPr txBox="1">
            <a:spLocks noChangeArrowheads="1"/>
          </p:cNvSpPr>
          <p:nvPr/>
        </p:nvSpPr>
        <p:spPr bwMode="auto">
          <a:xfrm>
            <a:off x="4429125" y="2544763"/>
            <a:ext cx="677545" cy="30670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 Fault</a:t>
            </a:r>
            <a:endParaRPr kumimoji="0" lang="en-US" altLang="en-US" sz="140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21520" name="Straight Connector 3"/>
          <p:cNvCxnSpPr/>
          <p:nvPr/>
        </p:nvCxnSpPr>
        <p:spPr>
          <a:xfrm flipH="1">
            <a:off x="7848600" y="2987675"/>
            <a:ext cx="228600" cy="306388"/>
          </a:xfrm>
          <a:prstGeom prst="line">
            <a:avLst/>
          </a:prstGeom>
          <a:ln w="28575" cap="flat" cmpd="sng">
            <a:solidFill>
              <a:srgbClr val="FF0000"/>
            </a:solidFill>
            <a:prstDash val="solid"/>
            <a:headEnd type="none" w="med" len="med"/>
            <a:tailEnd type="none" w="med" len="med"/>
          </a:ln>
        </p:spPr>
      </p:cxnSp>
      <p:cxnSp>
        <p:nvCxnSpPr>
          <p:cNvPr id="21521" name="Straight Connector 5"/>
          <p:cNvCxnSpPr/>
          <p:nvPr/>
        </p:nvCxnSpPr>
        <p:spPr>
          <a:xfrm>
            <a:off x="7848600" y="3278188"/>
            <a:ext cx="304800" cy="0"/>
          </a:xfrm>
          <a:prstGeom prst="line">
            <a:avLst/>
          </a:prstGeom>
          <a:ln w="28575" cap="flat" cmpd="sng">
            <a:solidFill>
              <a:srgbClr val="FF0000"/>
            </a:solidFill>
            <a:prstDash val="solid"/>
            <a:headEnd type="none" w="med" len="med"/>
            <a:tailEnd type="none" w="med" len="med"/>
          </a:ln>
        </p:spPr>
      </p:cxnSp>
      <p:cxnSp>
        <p:nvCxnSpPr>
          <p:cNvPr id="21522" name="Straight Arrow Connector 9215"/>
          <p:cNvCxnSpPr/>
          <p:nvPr/>
        </p:nvCxnSpPr>
        <p:spPr>
          <a:xfrm flipH="1">
            <a:off x="7840663" y="3286125"/>
            <a:ext cx="304800" cy="314325"/>
          </a:xfrm>
          <a:prstGeom prst="straightConnector1">
            <a:avLst/>
          </a:prstGeom>
          <a:ln w="28575" cap="flat" cmpd="sng">
            <a:solidFill>
              <a:srgbClr val="FF0000"/>
            </a:solidFill>
            <a:prstDash val="solid"/>
            <a:headEnd type="none" w="med" len="med"/>
            <a:tailEnd type="triangle" w="med" len="med"/>
          </a:ln>
        </p:spPr>
      </p:cxnSp>
      <p:sp>
        <p:nvSpPr>
          <p:cNvPr id="9217" name="TextBox 9216"/>
          <p:cNvSpPr txBox="1"/>
          <p:nvPr/>
        </p:nvSpPr>
        <p:spPr>
          <a:xfrm>
            <a:off x="2046288" y="5802313"/>
            <a:ext cx="180657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Mengukur</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besaran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Arus</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1" name="TextBox 70"/>
          <p:cNvSpPr txBox="1"/>
          <p:nvPr/>
        </p:nvSpPr>
        <p:spPr>
          <a:xfrm>
            <a:off x="2047875" y="5986463"/>
            <a:ext cx="2346960"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Membandingkan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dengan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
        <p:nvSpPr>
          <p:cNvPr id="72" name="TextBox 71"/>
          <p:cNvSpPr txBox="1"/>
          <p:nvPr/>
        </p:nvSpPr>
        <p:spPr>
          <a:xfrm>
            <a:off x="2036763" y="6170613"/>
            <a:ext cx="6005195" cy="27559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Kalau</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hasil</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pengukuran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&gt;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dari</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setting,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kontak</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rele</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akan</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menutup</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a:t>
            </a:r>
            <a:r>
              <a:rPr kumimoji="0" lang="en-US" sz="1200" kern="0" cap="none" spc="0" normalizeH="0" baseline="0" noProof="0" dirty="0" err="1">
                <a:solidFill>
                  <a:sysClr val="windowText" lastClr="000000"/>
                </a:solidFill>
                <a:latin typeface="Arial" panose="020B0604020202020204" pitchFamily="34" charset="0"/>
                <a:ea typeface="+mn-ea"/>
                <a:cs typeface="Arial" panose="020B0604020202020204" pitchFamily="34" charset="0"/>
              </a:rPr>
              <a:t>triping</a:t>
            </a:r>
            <a:r>
              <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rPr>
              <a:t> coil energized</a:t>
            </a:r>
            <a:endParaRPr kumimoji="0" lang="en-US" sz="1200" kern="0" cap="none" spc="0" normalizeH="0" baseline="0" noProof="0" dirty="0">
              <a:solidFill>
                <a:sysClr val="windowText" lastClr="000000"/>
              </a:solidFill>
              <a:latin typeface="Arial" panose="020B0604020202020204" pitchFamily="34" charset="0"/>
              <a:ea typeface="+mn-ea"/>
              <a:cs typeface="Arial" panose="020B0604020202020204" pitchFamily="34"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5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57" grpId="0"/>
      <p:bldP spid="58" grpId="0"/>
      <p:bldP spid="9224" grpId="0"/>
      <p:bldP spid="9226" grpId="0"/>
      <p:bldP spid="63" grpId="0"/>
      <p:bldP spid="9217" grpId="0"/>
      <p:bldP spid="71" grpId="0"/>
      <p:bldP spid="72" grpId="0"/>
      <p:bldP spid="9218" grpId="1"/>
      <p:bldP spid="9219" grpId="1"/>
      <p:bldP spid="57" grpId="1"/>
      <p:bldP spid="58" grpId="1"/>
      <p:bldP spid="9224" grpId="1"/>
      <p:bldP spid="9226" grpId="1"/>
      <p:bldP spid="63" grpId="1"/>
      <p:bldP spid="9217" grpId="1"/>
      <p:bldP spid="71" grpId="1"/>
      <p:bldP spid="72" grpId="1"/>
    </p:bldLst>
  </p:timing>
</p:sld>
</file>

<file path=ppt/theme/theme1.xml><?xml version="1.0" encoding="utf-8"?>
<a:theme xmlns:a="http://schemas.openxmlformats.org/drawingml/2006/main" name="powerpoint 16bndg9 2019 F">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Presentasi PLN 2019 (16-9)</Template>
  <TotalTime>0</TotalTime>
  <Words>8609</Words>
  <Application>WPS Presentation</Application>
  <PresentationFormat>Custom</PresentationFormat>
  <Paragraphs>1070</Paragraphs>
  <Slides>67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67</vt:i4>
      </vt:variant>
    </vt:vector>
  </HeadingPairs>
  <TitlesOfParts>
    <vt:vector size="86" baseType="lpstr">
      <vt:lpstr>Arial</vt:lpstr>
      <vt:lpstr>SimSun</vt:lpstr>
      <vt:lpstr>Wingdings</vt:lpstr>
      <vt:lpstr>Myriad Pro</vt:lpstr>
      <vt:lpstr>Ubuntu</vt:lpstr>
      <vt:lpstr>Helvetica</vt:lpstr>
      <vt:lpstr>Myriad Pro</vt:lpstr>
      <vt:lpstr>Wingdings 2</vt:lpstr>
      <vt:lpstr>Arial Narrow</vt:lpstr>
      <vt:lpstr>Calibri</vt:lpstr>
      <vt:lpstr>Verdana</vt:lpstr>
      <vt:lpstr>MT Extra</vt:lpstr>
      <vt:lpstr>Trebuchet MS</vt:lpstr>
      <vt:lpstr>微软雅黑</vt:lpstr>
      <vt:lpstr>Arial Unicode MS</vt:lpstr>
      <vt:lpstr>Times New Roman</vt:lpstr>
      <vt:lpstr>Abyssinica SIL</vt:lpstr>
      <vt:lpstr>Charlemagne Std</vt:lpstr>
      <vt:lpstr>powerpoint 16bndg9 2019 F</vt:lpstr>
      <vt:lpstr>PowerPoint 演示文稿</vt:lpstr>
      <vt:lpstr>PowerPoint 演示文稿</vt:lpstr>
      <vt:lpstr>Dasar Relay Proteksi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Proteksi bay PHT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Proteksi Trafo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Relay OCR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TERIMAKASIH</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hasti.putri</dc:creator>
  <cp:lastModifiedBy>toufani</cp:lastModifiedBy>
  <cp:revision>390</cp:revision>
  <cp:lastPrinted>2020-03-13T07:32:01Z</cp:lastPrinted>
  <dcterms:created xsi:type="dcterms:W3CDTF">2020-03-13T07:32:01Z</dcterms:created>
  <dcterms:modified xsi:type="dcterms:W3CDTF">2020-03-13T07:32:01Z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